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ppt/tags/tag9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5.xml" ContentType="application/vnd.openxmlformats-officedocument.presentationml.tags+xml"/>
  <Override PartName="/ppt/tags/tag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.xml" ContentType="application/vnd.openxmlformats-officedocument.presentationml.tags+xml"/>
  <Override PartName="/ppt/tags/tag16.xml" ContentType="application/vnd.openxmlformats-officedocument.presentationml.tags+xml"/>
  <Override PartName="/ppt/tags/tag6.xml" ContentType="application/vnd.openxmlformats-officedocument.presentationml.tags+xml"/>
  <Override PartName="/ppt/tags/tag12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13.xml" ContentType="application/vnd.openxmlformats-officedocument.presentationml.tag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6858000" cy="9144000" type="screen4x3"/>
  <p:notesSz cx="9144000" cy="6858000"/>
  <p:embeddedFontLst>
    <p:embeddedFont>
      <p:font typeface="72 Black" panose="020B0A04030603020204" pitchFamily="34" charset="0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ontserrat" panose="02000505000000020004" pitchFamily="2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smin Swanson" initials="" lastIdx="2" clrIdx="0"/>
  <p:cmAuthor id="7" name="Rachel" initials="R" lastIdx="16" clrIdx="7">
    <p:extLst>
      <p:ext uri="{19B8F6BF-5375-455C-9EA6-DF929625EA0E}">
        <p15:presenceInfo xmlns:p15="http://schemas.microsoft.com/office/powerpoint/2012/main" userId="S::rboss@pa.gov::b695d592-5034-4490-8f6a-6fdc2d5066e0" providerId="AD"/>
      </p:ext>
    </p:extLst>
  </p:cmAuthor>
  <p:cmAuthor id="1" name="Whitney Quesenbery" initials="" lastIdx="4" clrIdx="1"/>
  <p:cmAuthor id="8" name="Kotula, Kathleen" initials="KK" lastIdx="8" clrIdx="8">
    <p:extLst>
      <p:ext uri="{19B8F6BF-5375-455C-9EA6-DF929625EA0E}">
        <p15:presenceInfo xmlns:p15="http://schemas.microsoft.com/office/powerpoint/2012/main" userId="S::kkotula@pa.gov::70d20a62-bcbb-455a-936c-ec7c83236fea" providerId="AD"/>
      </p:ext>
    </p:extLst>
  </p:cmAuthor>
  <p:cmAuthor id="2" name="Sean Johnson" initials="" lastIdx="3" clrIdx="2"/>
  <p:cmAuthor id="9" name="Tiffany Lawson" initials="TL" lastIdx="2" clrIdx="9">
    <p:extLst>
      <p:ext uri="{19B8F6BF-5375-455C-9EA6-DF929625EA0E}">
        <p15:presenceInfo xmlns:p15="http://schemas.microsoft.com/office/powerpoint/2012/main" userId="Tiffany Lawson" providerId="None"/>
      </p:ext>
    </p:extLst>
  </p:cmAuthor>
  <p:cmAuthor id="3" name="Lawson, Tiffany" initials="LT" lastIdx="23" clrIdx="3">
    <p:extLst>
      <p:ext uri="{19B8F6BF-5375-455C-9EA6-DF929625EA0E}">
        <p15:presenceInfo xmlns:p15="http://schemas.microsoft.com/office/powerpoint/2012/main" userId="Lawson, Tiffany" providerId="None"/>
      </p:ext>
    </p:extLst>
  </p:cmAuthor>
  <p:cmAuthor id="4" name="Yabut, Danilo" initials="YD" lastIdx="12" clrIdx="4">
    <p:extLst>
      <p:ext uri="{19B8F6BF-5375-455C-9EA6-DF929625EA0E}">
        <p15:presenceInfo xmlns:p15="http://schemas.microsoft.com/office/powerpoint/2012/main" userId="Yabut, Danilo" providerId="None"/>
      </p:ext>
    </p:extLst>
  </p:cmAuthor>
  <p:cmAuthor id="5" name="Datesman, Breanna" initials="DB" lastIdx="2" clrIdx="5">
    <p:extLst>
      <p:ext uri="{19B8F6BF-5375-455C-9EA6-DF929625EA0E}">
        <p15:presenceInfo xmlns:p15="http://schemas.microsoft.com/office/powerpoint/2012/main" userId="Datesman, Breanna" providerId="None"/>
      </p:ext>
    </p:extLst>
  </p:cmAuthor>
  <p:cmAuthor id="6" name="Lyon, Ellen" initials="LE" lastIdx="5" clrIdx="6">
    <p:extLst>
      <p:ext uri="{19B8F6BF-5375-455C-9EA6-DF929625EA0E}">
        <p15:presenceInfo xmlns:p15="http://schemas.microsoft.com/office/powerpoint/2012/main" userId="Lyon, Ell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626220-41B6-4C22-88CA-E12A70BDC95D}" v="45" dt="2021-09-02T19:55:11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196" autoAdjust="0"/>
  </p:normalViewPr>
  <p:slideViewPr>
    <p:cSldViewPr>
      <p:cViewPr varScale="1">
        <p:scale>
          <a:sx n="86" d="100"/>
          <a:sy n="86" d="100"/>
        </p:scale>
        <p:origin x="2952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customXml" Target="../customXml/item4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703638" y="857250"/>
            <a:ext cx="173672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0859b4b1a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90859b4b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fc45f3f6c_0_9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8fc45f3f6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fc45f3f6c_0_14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8fc45f3f6c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02ff70634_2_8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902ff70634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902ff70634_2_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902ff70634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02ff70634_2_1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902ff70634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902ff70634_2_2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902ff70634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fadcaabeb_1_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8fadcaabeb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fadcaabeb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fadcaabeb_1_2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8fadcaabeb_1_2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1bbea9734_0_2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91bbea973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fc45f3f6c_0_4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8fc45f3f6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ocket guide front page">
  <p:cSld name="2_Pocket guide front pag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11582400" y="-99461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11582400" y="-99461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10800000">
            <a:off x="457199" y="418647"/>
            <a:ext cx="5943600" cy="8229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9;p2"/>
          <p:cNvGrpSpPr/>
          <p:nvPr/>
        </p:nvGrpSpPr>
        <p:grpSpPr>
          <a:xfrm rot="10800000">
            <a:off x="609600" y="820177"/>
            <a:ext cx="6086855" cy="8238277"/>
            <a:chOff x="228600" y="152400"/>
            <a:chExt cx="6086855" cy="8238277"/>
          </a:xfrm>
        </p:grpSpPr>
        <p:sp>
          <p:nvSpPr>
            <p:cNvPr id="20" name="Google Shape;20;p2"/>
            <p:cNvSpPr txBox="1"/>
            <p:nvPr/>
          </p:nvSpPr>
          <p:spPr>
            <a:xfrm rot="10800000">
              <a:off x="609600" y="6705600"/>
              <a:ext cx="5705856" cy="1685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800" b="1" baseline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Ready to Vote</a:t>
              </a:r>
              <a:endParaRPr sz="5800" b="1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lnSpc>
                  <a:spcPct val="93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1" name="Google Shape;21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8684227">
              <a:off x="896378" y="820178"/>
              <a:ext cx="3391107" cy="339110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ocket guide front page">
  <p:cSld name="1_Pocket guide front pag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/>
        </p:nvSpPr>
        <p:spPr>
          <a:xfrm>
            <a:off x="11582400" y="-99461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0"/>
          <p:cNvSpPr txBox="1"/>
          <p:nvPr/>
        </p:nvSpPr>
        <p:spPr>
          <a:xfrm>
            <a:off x="11582400" y="-99461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0"/>
          <p:cNvSpPr/>
          <p:nvPr/>
        </p:nvSpPr>
        <p:spPr>
          <a:xfrm rot="10800000">
            <a:off x="457199" y="418647"/>
            <a:ext cx="5943600" cy="8229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0"/>
          <p:cNvSpPr txBox="1"/>
          <p:nvPr/>
        </p:nvSpPr>
        <p:spPr>
          <a:xfrm rot="10800000">
            <a:off x="609600" y="6705600"/>
            <a:ext cx="5705856" cy="168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chemeClr val="dk1"/>
                </a:solidFill>
              </a:rPr>
              <a:t>Ready to vote</a:t>
            </a:r>
            <a:endParaRPr/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8684227">
            <a:off x="896378" y="820178"/>
            <a:ext cx="3391107" cy="3391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oter rights">
  <p:cSld name="Voter righ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 rot="10800000">
            <a:off x="485774" y="7607112"/>
            <a:ext cx="5915025" cy="1155888"/>
          </a:xfrm>
          <a:prstGeom prst="rect">
            <a:avLst/>
          </a:prstGeom>
          <a:solidFill>
            <a:srgbClr val="5F5F5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1"/>
          <p:cNvSpPr txBox="1"/>
          <p:nvPr/>
        </p:nvSpPr>
        <p:spPr>
          <a:xfrm>
            <a:off x="8588415" y="494239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551">
          <p15:clr>
            <a:srgbClr val="FBAE40"/>
          </p15:clr>
        </p15:guide>
        <p15:guide id="4" orient="horz" pos="2391">
          <p15:clr>
            <a:srgbClr val="FBAE40"/>
          </p15:clr>
        </p15:guide>
        <p15:guide id="5" pos="3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print">
  <p:cSld name="To pr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/>
          <p:nvPr/>
        </p:nvSpPr>
        <p:spPr>
          <a:xfrm>
            <a:off x="2139" y="0"/>
            <a:ext cx="6855900" cy="9144000"/>
          </a:xfrm>
          <a:prstGeom prst="rect">
            <a:avLst/>
          </a:prstGeom>
          <a:solidFill>
            <a:srgbClr val="4492C6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ocket guide front page" preserve="1">
  <p:cSld name="3_Pocket guide front pag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11582400" y="-99461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11582400" y="-99461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10800000">
            <a:off x="457199" y="418647"/>
            <a:ext cx="5943600" cy="8229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67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ys to vote">
  <p:cSld name="Ways to vot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457200" y="457200"/>
            <a:ext cx="5915025" cy="1143000"/>
          </a:xfrm>
          <a:prstGeom prst="rect">
            <a:avLst/>
          </a:prstGeom>
          <a:solidFill>
            <a:srgbClr val="5F5F5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ing your photo ID">
  <p:cSld name="Bring your photo ID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457200" y="457200"/>
            <a:ext cx="5915025" cy="1143000"/>
          </a:xfrm>
          <a:prstGeom prst="rect">
            <a:avLst/>
          </a:prstGeom>
          <a:solidFill>
            <a:srgbClr val="5F5F5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adlines">
  <p:cSld name="Deadline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457200" y="457200"/>
            <a:ext cx="5915025" cy="1143000"/>
          </a:xfrm>
          <a:prstGeom prst="rect">
            <a:avLst/>
          </a:prstGeom>
          <a:solidFill>
            <a:srgbClr val="5F5F5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w to mark a ballot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457200" y="457200"/>
            <a:ext cx="5915025" cy="1143000"/>
          </a:xfrm>
          <a:prstGeom prst="rect">
            <a:avLst/>
          </a:prstGeom>
          <a:solidFill>
            <a:srgbClr val="5F5F5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essible voting">
  <p:cSld name="Accessible voting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457200" y="457200"/>
            <a:ext cx="5915025" cy="1143000"/>
          </a:xfrm>
          <a:prstGeom prst="rect">
            <a:avLst/>
          </a:prstGeom>
          <a:solidFill>
            <a:srgbClr val="5F5F5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at to expect at the polls">
  <p:cSld name="What to expect at the poll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457200" y="457200"/>
            <a:ext cx="5915025" cy="1143000"/>
          </a:xfrm>
          <a:prstGeom prst="rect">
            <a:avLst/>
          </a:prstGeom>
          <a:solidFill>
            <a:srgbClr val="5F5F5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cket guide front page">
  <p:cSld name="Pocket guide front pag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9"/>
          <p:cNvPicPr preferRelativeResize="0"/>
          <p:nvPr/>
        </p:nvPicPr>
        <p:blipFill/>
        <p:spPr>
          <a:xfrm rot="9427732">
            <a:off x="197652" y="426252"/>
            <a:ext cx="4224293" cy="422429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6" name="Google Shape;36;p9"/>
          <p:cNvSpPr txBox="1"/>
          <p:nvPr/>
        </p:nvSpPr>
        <p:spPr>
          <a:xfrm>
            <a:off x="11582400" y="-99461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9"/>
          <p:cNvSpPr txBox="1"/>
          <p:nvPr/>
        </p:nvSpPr>
        <p:spPr>
          <a:xfrm>
            <a:off x="11582400" y="-99461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9"/>
          <p:cNvSpPr/>
          <p:nvPr/>
        </p:nvSpPr>
        <p:spPr>
          <a:xfrm rot="10800000">
            <a:off x="457199" y="418647"/>
            <a:ext cx="5943600" cy="8229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9"/>
          <p:cNvSpPr txBox="1"/>
          <p:nvPr/>
        </p:nvSpPr>
        <p:spPr>
          <a:xfrm rot="10800000">
            <a:off x="609600" y="6705600"/>
            <a:ext cx="5705856" cy="168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Pocket Guide</a:t>
            </a:r>
            <a:endParaRPr/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Voters</a:t>
            </a:r>
            <a:endParaRPr sz="6400" b="1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sz="3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•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ontserrat"/>
              <a:buChar char="•"/>
              <a:defRPr sz="135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ontserrat"/>
              <a:buChar char="•"/>
              <a:defRPr sz="135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ontserrat"/>
              <a:buChar char="•"/>
              <a:defRPr sz="135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ontserrat"/>
              <a:buChar char="•"/>
              <a:defRPr sz="135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ontserrat"/>
              <a:buChar char="•"/>
              <a:defRPr sz="135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ontserrat"/>
              <a:buChar char="•"/>
              <a:defRPr sz="135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microsoft.com/office/2007/relationships/hdphoto" Target="../media/hdphoto9.wdp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6.emf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5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microsoft.com/office/2007/relationships/hdphoto" Target="../media/hdphoto6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4.emf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11582400" y="-99461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 rot="10800000">
            <a:off x="451338" y="4921610"/>
            <a:ext cx="5646814" cy="959474"/>
            <a:chOff x="776859" y="8148676"/>
            <a:chExt cx="5646814" cy="981429"/>
          </a:xfrm>
        </p:grpSpPr>
        <p:sp>
          <p:nvSpPr>
            <p:cNvPr id="58" name="Google Shape;58;p13"/>
            <p:cNvSpPr txBox="1"/>
            <p:nvPr/>
          </p:nvSpPr>
          <p:spPr>
            <a:xfrm rot="10800000">
              <a:off x="776859" y="8148676"/>
              <a:ext cx="5646814" cy="493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marR="0" lvl="0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en-US" sz="3000" b="1" dirty="0" err="1">
                  <a:solidFill>
                    <a:schemeClr val="dk1"/>
                  </a:solidFill>
                  <a:latin typeface="Calibri" panose="020F0502020204030204" pitchFamily="34" charset="0"/>
                  <a:ea typeface="Montserrat"/>
                  <a:cs typeface="Calibri" panose="020F0502020204030204" pitchFamily="34" charset="0"/>
                  <a:sym typeface="Montserrat"/>
                </a:rPr>
                <a:t>Pensilvania</a:t>
              </a:r>
              <a:r>
                <a:rPr lang="en-US" sz="3000" b="1" dirty="0">
                  <a:solidFill>
                    <a:schemeClr val="dk1"/>
                  </a:solidFill>
                  <a:latin typeface="Calibri" panose="020F0502020204030204" pitchFamily="34" charset="0"/>
                  <a:ea typeface="Montserrat"/>
                  <a:cs typeface="Calibri" panose="020F0502020204030204" pitchFamily="34" charset="0"/>
                  <a:sym typeface="Montserrat"/>
                </a:rPr>
                <a:t> 2021</a:t>
              </a:r>
              <a:endParaRPr lang="en-US" sz="3000" dirty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 rot="10800000">
              <a:off x="806173" y="8582305"/>
              <a:ext cx="5617500" cy="5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marR="0" lvl="0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dirty="0">
                  <a:solidFill>
                    <a:schemeClr val="dk1"/>
                  </a:solidFill>
                  <a:latin typeface="Calibri" panose="020F0502020204030204" pitchFamily="34" charset="0"/>
                  <a:ea typeface="Montserrat"/>
                  <a:cs typeface="Calibri" panose="020F0502020204030204" pitchFamily="34" charset="0"/>
                  <a:sym typeface="Montserrat"/>
                </a:rPr>
                <a:t>General Municipal de</a:t>
              </a:r>
              <a:endParaRPr lang="en-US" sz="3000" dirty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endParaRPr>
            </a:p>
          </p:txBody>
        </p:sp>
      </p:grpSp>
      <p:sp>
        <p:nvSpPr>
          <p:cNvPr id="8" name="Google Shape;59;p13">
            <a:extLst>
              <a:ext uri="{FF2B5EF4-FFF2-40B4-BE49-F238E27FC236}">
                <a16:creationId xmlns:a16="http://schemas.microsoft.com/office/drawing/2014/main" id="{B4BB5D70-B090-4F5E-BAF1-309F209FE7CC}"/>
              </a:ext>
            </a:extLst>
          </p:cNvPr>
          <p:cNvSpPr txBox="1"/>
          <p:nvPr/>
        </p:nvSpPr>
        <p:spPr>
          <a:xfrm>
            <a:off x="457200" y="7068894"/>
            <a:ext cx="5669226" cy="1490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s-ES" sz="2650" b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ES" sz="265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ínea </a:t>
            </a:r>
            <a:r>
              <a:rPr lang="es-ES" sz="265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ES" sz="265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irecta del día de las Elecciones</a:t>
            </a: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1-877-VOTESPA (1-877-868-3772)</a:t>
            </a: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00" b="1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269A69B-D781-4326-A9E4-4E6DD0A0B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26" y="364766"/>
            <a:ext cx="6010272" cy="3380778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76CAE6A8-8CE8-4EA6-8D34-30B900A20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623167-BCF2-4F76-A71C-8D5A6A89E5E3}"/>
              </a:ext>
            </a:extLst>
          </p:cNvPr>
          <p:cNvSpPr/>
          <p:nvPr/>
        </p:nvSpPr>
        <p:spPr>
          <a:xfrm>
            <a:off x="840337" y="2181282"/>
            <a:ext cx="5177325" cy="493671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919B3C-C07F-4629-BE2A-BB6FE8D40830}"/>
              </a:ext>
            </a:extLst>
          </p:cNvPr>
          <p:cNvSpPr txBox="1"/>
          <p:nvPr/>
        </p:nvSpPr>
        <p:spPr>
          <a:xfrm>
            <a:off x="647700" y="551295"/>
            <a:ext cx="556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6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72 Black" panose="020B0A04030603020204" pitchFamily="34" charset="0"/>
                <a:cs typeface="72 Black" panose="020B0A04030603020204" pitchFamily="34" charset="0"/>
              </a:rPr>
              <a:t>¿Está listo para votar?</a:t>
            </a:r>
            <a:r>
              <a:rPr kumimoji="0" lang="es-ES" altLang="en-US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72 Black" panose="020B0A04030603020204" pitchFamily="34" charset="0"/>
                <a:cs typeface="72 Black" panose="020B0A04030603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3E9118-31F1-43B7-9C00-49CA6312CBC1}"/>
              </a:ext>
            </a:extLst>
          </p:cNvPr>
          <p:cNvSpPr txBox="1"/>
          <p:nvPr/>
        </p:nvSpPr>
        <p:spPr>
          <a:xfrm>
            <a:off x="419836" y="8645833"/>
            <a:ext cx="5880734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rPr lang="en-US" sz="1800" dirty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Updated on 10/29/2021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/>
        </p:nvSpPr>
        <p:spPr>
          <a:xfrm>
            <a:off x="533400" y="685800"/>
            <a:ext cx="586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400" b="1">
                <a:latin typeface="Calibri" panose="020F0502020204030204" pitchFamily="34" charset="0"/>
                <a:cs typeface="Calibri" panose="020F0502020204030204" pitchFamily="34" charset="0"/>
              </a:rPr>
              <a:t>Votar en el centro de votación</a:t>
            </a:r>
            <a:endParaRPr sz="3400" b="1" i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495300" y="7922700"/>
            <a:ext cx="5867400" cy="1143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495300" y="7924800"/>
            <a:ext cx="1700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Escriba aquí la dirección de su centro de votación: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1722037" y="2807943"/>
            <a:ext cx="5022327" cy="20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Verifique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inscripción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votante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vote.pa.gov/Status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17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 </a:t>
            </a:r>
            <a:r>
              <a:rPr lang="es-US" sz="17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llame al</a:t>
            </a:r>
            <a:r>
              <a:rPr lang="es-US" sz="17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s-AR" sz="17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1-877-868-3772.</a:t>
            </a:r>
            <a:endParaRPr lang="en-US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Encuentre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dirección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centro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votación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vote.pa.gov/Polls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17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 </a:t>
            </a:r>
            <a:r>
              <a:rPr lang="es-US" sz="17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llame al</a:t>
            </a:r>
            <a:r>
              <a:rPr lang="es-US" sz="17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s-AR" sz="17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1-877-868-3772.</a:t>
            </a:r>
            <a:endParaRPr lang="en-US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Revise una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papeleta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muestra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estudie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los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asuntos</a:t>
            </a:r>
            <a:endParaRPr sz="1700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471450" y="2355243"/>
            <a:ext cx="5715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Antes del día de las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elecciones</a:t>
            </a:r>
            <a:endParaRPr sz="2400" b="1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1721465" y="5069525"/>
            <a:ext cx="5022900" cy="20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>
              <a:buSzPts val="2000"/>
              <a:buFont typeface="Montserrat"/>
              <a:buChar char="●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Programe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transporte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anticipación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355600">
              <a:buSzPts val="2000"/>
              <a:buFont typeface="Montserrat"/>
              <a:buChar char="●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Si es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posible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planee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llegar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 media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mañana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temprano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tarde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cuando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los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centros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votación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suelen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estar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concurridos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355600">
              <a:buSzPts val="2000"/>
              <a:buFont typeface="Montserrat"/>
              <a:buChar char="●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Traiga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propio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bolígrafo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evitar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tocar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superficies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compartidas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>
              <a:buSzPts val="2000"/>
              <a:buFont typeface="Montserrat"/>
              <a:buChar char="●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Use una mascara</a:t>
            </a:r>
          </a:p>
          <a:p>
            <a:pPr marL="457200" lvl="0" indent="-355600">
              <a:buSzPts val="2000"/>
              <a:buFont typeface="Montserrat"/>
              <a:buChar char="●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Practique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distanciamiento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social</a:t>
            </a:r>
          </a:p>
          <a:p>
            <a:pPr marL="457200" lvl="0" indent="-355600">
              <a:buSzPts val="2000"/>
              <a:buFont typeface="Montserrat"/>
              <a:buChar char="●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Siga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las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instrucciones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 los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trabajadores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electorales</a:t>
            </a:r>
            <a:endParaRPr lang="en-US" sz="1800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471450" y="4572000"/>
            <a:ext cx="5715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El día de las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elecciones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lang="es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el 2 de noviembre</a:t>
            </a:r>
            <a:endParaRPr sz="2200" b="1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471449" y="1686776"/>
            <a:ext cx="5891251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000" b="1"/>
              <a:t>Haga un plan para votar de manera segura en persona en su centro de votación.</a:t>
            </a:r>
            <a:endParaRPr sz="2000" b="1" i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89" name="Google Shape;18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700" y="5065050"/>
            <a:ext cx="1095699" cy="109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088E91-792A-0E47-9F45-1D79436395D5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6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2791693"/>
            <a:ext cx="969264" cy="969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/>
        </p:nvSpPr>
        <p:spPr>
          <a:xfrm>
            <a:off x="457200" y="1670288"/>
            <a:ext cx="591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Accesibilidad</a:t>
            </a:r>
            <a:endParaRPr sz="2400" b="1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1592824" y="2068800"/>
            <a:ext cx="4807975" cy="260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Hay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sistemas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votación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accesibles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centro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votación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votaciones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privadas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independientes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También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hay una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opción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marcado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remoto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papeleta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está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accesible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para los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votantes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calificados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Obtenga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más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información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los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nuevos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sistemas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votación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y la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opción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papeleta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remota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accesible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vote.pa.gov</a:t>
            </a:r>
            <a:endParaRPr sz="2000" b="1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96" name="Google Shape;19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450" y="2208818"/>
            <a:ext cx="103822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 txBox="1"/>
          <p:nvPr/>
        </p:nvSpPr>
        <p:spPr>
          <a:xfrm>
            <a:off x="539512" y="720031"/>
            <a:ext cx="514071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400" b="1">
                <a:latin typeface="Calibri" panose="020F0502020204030204" pitchFamily="34" charset="0"/>
                <a:cs typeface="Calibri" panose="020F0502020204030204" pitchFamily="34" charset="0"/>
              </a:rPr>
              <a:t>Sus derechos como votante</a:t>
            </a:r>
            <a:endParaRPr sz="3400" b="1" i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98" name="Google Shape;198;p23"/>
          <p:cNvSpPr/>
          <p:nvPr/>
        </p:nvSpPr>
        <p:spPr>
          <a:xfrm>
            <a:off x="1592824" y="5030948"/>
            <a:ext cx="5036576" cy="244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US" sz="2000" dirty="0">
                <a:latin typeface="Calibri" panose="020F0502020204030204" pitchFamily="34" charset="0"/>
                <a:cs typeface="Calibri" panose="020F0502020204030204" pitchFamily="34" charset="0"/>
              </a:rPr>
              <a:t>Cuando un votante necesita que alguien lo ayude a interpretar o traducir para votar, tiene derecho a recibir ayuda y puede escoger a alguien para ayudarlo. En los condados de </a:t>
            </a:r>
            <a:r>
              <a:rPr lang="es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Berks, Lehigh y Filadelfia</a:t>
            </a:r>
            <a:r>
              <a:rPr lang="es-US" sz="2000" dirty="0">
                <a:latin typeface="Calibri" panose="020F0502020204030204" pitchFamily="34" charset="0"/>
                <a:cs typeface="Calibri" panose="020F0502020204030204" pitchFamily="34" charset="0"/>
              </a:rPr>
              <a:t>, toda información relacionada a las elecciones en inglés también debe estar disponible en español. </a:t>
            </a:r>
            <a:endParaRPr sz="200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99" name="Google Shape;19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450" y="5087367"/>
            <a:ext cx="103822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/>
          <p:nvPr/>
        </p:nvSpPr>
        <p:spPr>
          <a:xfrm>
            <a:off x="457200" y="4619313"/>
            <a:ext cx="591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Acceso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idioma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sz="2400" dirty="0"/>
            </a:br>
            <a:endParaRPr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01" name="Google Shape;201;p23"/>
          <p:cNvSpPr/>
          <p:nvPr/>
        </p:nvSpPr>
        <p:spPr>
          <a:xfrm>
            <a:off x="1437425" y="7047100"/>
            <a:ext cx="4800600" cy="13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2001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02" name="Google Shape;20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450" y="7787568"/>
            <a:ext cx="103822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3"/>
          <p:cNvSpPr txBox="1"/>
          <p:nvPr/>
        </p:nvSpPr>
        <p:spPr>
          <a:xfrm>
            <a:off x="1592824" y="7727200"/>
            <a:ext cx="5188975" cy="1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Incluso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ha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sido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condenado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por un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delito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mayor 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está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prisión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preventiva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es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posible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pueda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votar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Visite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vote.pa.gov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para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obtener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más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información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471450" y="7239000"/>
            <a:ext cx="5715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Restauración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de derechos</a:t>
            </a:r>
            <a:endParaRPr sz="2400" b="1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/>
          <p:nvPr/>
        </p:nvSpPr>
        <p:spPr>
          <a:xfrm>
            <a:off x="533400" y="756047"/>
            <a:ext cx="548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400" b="1">
                <a:latin typeface="Calibri" panose="020F0502020204030204" pitchFamily="34" charset="0"/>
                <a:cs typeface="Calibri" panose="020F0502020204030204" pitchFamily="34" charset="0"/>
              </a:rPr>
              <a:t>Votar como estudiante</a:t>
            </a:r>
            <a:endParaRPr sz="3400" b="1" i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10" name="Google Shape;210;p24"/>
          <p:cNvSpPr txBox="1"/>
          <p:nvPr/>
        </p:nvSpPr>
        <p:spPr>
          <a:xfrm>
            <a:off x="1638300" y="2209900"/>
            <a:ext cx="4867200" cy="15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Puede inscribirse en la dirección donde reside mientras asiste a la escuela en PA</a:t>
            </a:r>
          </a:p>
          <a:p>
            <a:pPr marL="457200" lvl="0" indent="-355600"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Puede votar por correo o en su centro de votación</a:t>
            </a:r>
            <a:endParaRPr sz="200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11" name="Google Shape;211;p24"/>
          <p:cNvSpPr txBox="1"/>
          <p:nvPr/>
        </p:nvSpPr>
        <p:spPr>
          <a:xfrm>
            <a:off x="533400" y="1752600"/>
            <a:ext cx="571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Tiene opciones</a:t>
            </a:r>
            <a:endParaRPr sz="2400" b="1" i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1676400" y="4653200"/>
            <a:ext cx="4343400" cy="13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Debe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votar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donde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inscribió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Inscríbase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actualice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dirección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inscripción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vote.pa.gov/Register</a:t>
            </a:r>
            <a:endParaRPr sz="2000" b="1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213" name="Google Shape;21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4687775"/>
            <a:ext cx="969264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" y="2290500"/>
            <a:ext cx="969264" cy="96926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4"/>
          <p:cNvSpPr txBox="1"/>
          <p:nvPr/>
        </p:nvSpPr>
        <p:spPr>
          <a:xfrm>
            <a:off x="571500" y="4119700"/>
            <a:ext cx="571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Recuerde inscribirse para votar</a:t>
            </a:r>
            <a:endParaRPr sz="2400" b="1" i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16" name="Google Shape;216;p24"/>
          <p:cNvSpPr/>
          <p:nvPr/>
        </p:nvSpPr>
        <p:spPr>
          <a:xfrm>
            <a:off x="1676400" y="7053300"/>
            <a:ext cx="4343400" cy="11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Si estudia en el extranjero, visite </a:t>
            </a: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FVAP.gov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para solicitar su papeleta de voto en ausencia</a:t>
            </a:r>
            <a:endParaRPr sz="200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571500" y="6553100"/>
            <a:ext cx="571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Si estudia en el extranjero</a:t>
            </a:r>
            <a:endParaRPr sz="2400" b="1" i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218" name="Google Shape;21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600" y="7057700"/>
            <a:ext cx="969264" cy="96926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/>
          <p:nvPr/>
        </p:nvSpPr>
        <p:spPr>
          <a:xfrm>
            <a:off x="1855950" y="2362200"/>
            <a:ext cx="4505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Una excelente manera de servir a su comunidad, ser testigo directo de la democracia y ganar un estipendio es el de servir como trabajador electoral.</a:t>
            </a:r>
            <a:endParaRPr sz="200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471450" y="3935976"/>
            <a:ext cx="591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Para servir como trabajador electoral debe:</a:t>
            </a:r>
            <a:endParaRPr sz="2400" b="1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471450" y="7319655"/>
            <a:ext cx="591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¿Listo para unirse a nosotros?</a:t>
            </a:r>
            <a:endParaRPr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" name="Google Shape;22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650" y="2393950"/>
            <a:ext cx="1131710" cy="11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5"/>
          <p:cNvSpPr/>
          <p:nvPr/>
        </p:nvSpPr>
        <p:spPr>
          <a:xfrm>
            <a:off x="457200" y="4397676"/>
            <a:ext cx="5715000" cy="86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98450">
              <a:buClr>
                <a:schemeClr val="dk1"/>
              </a:buClr>
              <a:buSzPts val="2000"/>
              <a:buFont typeface="Montserrat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Ser un votante inscrito en Pensilvania</a:t>
            </a:r>
            <a:endParaRPr sz="200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285750" lvl="0" indent="-298450">
              <a:buClr>
                <a:schemeClr val="dk1"/>
              </a:buClr>
              <a:buSzPts val="2000"/>
              <a:buFont typeface="Montserrat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No ser funcionario o empleado del gobierno</a:t>
            </a:r>
            <a:endParaRPr sz="200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1538250" y="7848600"/>
            <a:ext cx="49387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Complete el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formulario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interés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convertirse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trabajador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electoral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Pensilvania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ote.pa.gov/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GetInvolved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sz="2000" dirty="0"/>
            </a:br>
            <a:endParaRPr sz="2000" b="1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533400" y="457200"/>
            <a:ext cx="548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400" b="1">
                <a:latin typeface="Calibri" panose="020F0502020204030204" pitchFamily="34" charset="0"/>
                <a:cs typeface="Calibri" panose="020F0502020204030204" pitchFamily="34" charset="0"/>
              </a:rPr>
              <a:t>Conviértase en un trabajador electoral</a:t>
            </a:r>
            <a:endParaRPr sz="3400" b="1" i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30" name="Google Shape;230;p25"/>
          <p:cNvSpPr txBox="1"/>
          <p:nvPr/>
        </p:nvSpPr>
        <p:spPr>
          <a:xfrm>
            <a:off x="457200" y="1752600"/>
            <a:ext cx="591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¡Sea un campeón de la democracia!</a:t>
            </a:r>
            <a:endParaRPr sz="2400" b="1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32" name="Google Shape;232;p25"/>
          <p:cNvSpPr txBox="1"/>
          <p:nvPr/>
        </p:nvSpPr>
        <p:spPr>
          <a:xfrm>
            <a:off x="446250" y="5455274"/>
            <a:ext cx="664035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Como trabajador electoral, se espera que usted:</a:t>
            </a:r>
            <a:endParaRPr sz="2400" b="1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33" name="Google Shape;233;p25"/>
          <p:cNvSpPr/>
          <p:nvPr/>
        </p:nvSpPr>
        <p:spPr>
          <a:xfrm>
            <a:off x="560550" y="5916974"/>
            <a:ext cx="6068850" cy="11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98450">
              <a:buClr>
                <a:schemeClr val="dk1"/>
              </a:buClr>
              <a:buSzPts val="2000"/>
              <a:buFont typeface="Montserrat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Asista a un entrenamiento obligatorio</a:t>
            </a:r>
          </a:p>
          <a:p>
            <a:pPr marL="285750" lvl="0" indent="-298450">
              <a:buClr>
                <a:schemeClr val="dk1"/>
              </a:buClr>
              <a:buSzPts val="2000"/>
              <a:buFont typeface="Montserrat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Trabaje de 6 a.m. a 9 p.m. o hasta más tarde el día de las elecciones</a:t>
            </a:r>
          </a:p>
          <a:p>
            <a:pPr marL="285750" lvl="0" indent="-298450">
              <a:buClr>
                <a:schemeClr val="dk1"/>
              </a:buClr>
              <a:buSzPts val="2000"/>
              <a:buFont typeface="Montserrat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Trate a todos los votantes con amabilidad y paciencia</a:t>
            </a:r>
            <a:endParaRPr sz="200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99CAA6-7752-874E-9DE5-B0EA470FB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7772400"/>
            <a:ext cx="1066800" cy="1066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/>
          <p:nvPr/>
        </p:nvSpPr>
        <p:spPr>
          <a:xfrm>
            <a:off x="457200" y="1519500"/>
            <a:ext cx="640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Para votar usando una papeleta de papel marcada a mano</a:t>
            </a:r>
            <a:endParaRPr sz="2400" b="1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638175" y="4127284"/>
            <a:ext cx="3116125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Haga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selección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completando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bloque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el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óvalo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cualquier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otra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forma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rellenable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aparezca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junto a sus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opciones</a:t>
            </a:r>
            <a:endParaRPr sz="1600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3754300" y="4102519"/>
            <a:ext cx="281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Cuando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haya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terminado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escanee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deposite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papeleta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urna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correspondiente</a:t>
            </a:r>
            <a:endParaRPr sz="1600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457200" y="5100900"/>
            <a:ext cx="591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Para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votar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usando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sistema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marcado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papeletas</a:t>
            </a:r>
            <a:endParaRPr sz="2400" b="1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43" name="Google Shape;243;p26"/>
          <p:cNvSpPr txBox="1"/>
          <p:nvPr/>
        </p:nvSpPr>
        <p:spPr>
          <a:xfrm>
            <a:off x="685800" y="7721100"/>
            <a:ext cx="2184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Realice sus selecciones en la pantalla</a:t>
            </a:r>
            <a:endParaRPr sz="160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44" name="Google Shape;244;p26"/>
          <p:cNvSpPr txBox="1"/>
          <p:nvPr/>
        </p:nvSpPr>
        <p:spPr>
          <a:xfrm>
            <a:off x="3810000" y="7644900"/>
            <a:ext cx="281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Cuando haya terminado, imprima, verifique y escanee su papeleta</a:t>
            </a:r>
            <a:endParaRPr sz="160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45" name="Google Shape;245;p26"/>
          <p:cNvSpPr txBox="1"/>
          <p:nvPr/>
        </p:nvSpPr>
        <p:spPr>
          <a:xfrm>
            <a:off x="533400" y="685800"/>
            <a:ext cx="6324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400" b="1">
                <a:latin typeface="Calibri" panose="020F0502020204030204" pitchFamily="34" charset="0"/>
                <a:cs typeface="Calibri" panose="020F0502020204030204" pitchFamily="34" charset="0"/>
              </a:rPr>
              <a:t>Marque y revise su papeleta</a:t>
            </a:r>
          </a:p>
        </p:txBody>
      </p:sp>
      <p:sp>
        <p:nvSpPr>
          <p:cNvPr id="246" name="Google Shape;246;p26"/>
          <p:cNvSpPr txBox="1"/>
          <p:nvPr/>
        </p:nvSpPr>
        <p:spPr>
          <a:xfrm>
            <a:off x="76200" y="8298300"/>
            <a:ext cx="6705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De cualquier manera…</a:t>
            </a:r>
            <a:b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</a:b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Revise su papeleta antes de emitirla</a:t>
            </a:r>
            <a:endParaRPr sz="2400" b="1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C0AB38-D41C-2143-AB59-1FD3E38AC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362200"/>
            <a:ext cx="1737360" cy="17373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83F714-7515-7D42-86C4-0FBA2F32B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5930473"/>
            <a:ext cx="1737360" cy="17373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593747-A41B-664A-B1B4-B067634335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7242"/>
          <a:stretch/>
        </p:blipFill>
        <p:spPr>
          <a:xfrm>
            <a:off x="914400" y="2362200"/>
            <a:ext cx="1833880" cy="17373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5D50F0-7284-6245-86C7-F8E13F4D1B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1974"/>
          <a:stretch/>
        </p:blipFill>
        <p:spPr>
          <a:xfrm>
            <a:off x="914400" y="5930473"/>
            <a:ext cx="1761490" cy="17373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"/>
          <p:cNvSpPr txBox="1"/>
          <p:nvPr/>
        </p:nvSpPr>
        <p:spPr>
          <a:xfrm>
            <a:off x="152400" y="533400"/>
            <a:ext cx="28194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order and </a:t>
            </a:r>
            <a:br>
              <a:rPr lang="en-US" sz="2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printed layout</a:t>
            </a:r>
            <a:endParaRPr sz="2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7"/>
          <p:cNvSpPr/>
          <p:nvPr/>
        </p:nvSpPr>
        <p:spPr>
          <a:xfrm>
            <a:off x="228600" y="2667000"/>
            <a:ext cx="1295400" cy="990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 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 Cover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(upside down)</a:t>
            </a:r>
            <a:endParaRPr sz="1600"/>
          </a:p>
        </p:txBody>
      </p:sp>
      <p:sp>
        <p:nvSpPr>
          <p:cNvPr id="256" name="Google Shape;256;p27"/>
          <p:cNvSpPr/>
          <p:nvPr/>
        </p:nvSpPr>
        <p:spPr>
          <a:xfrm>
            <a:off x="1828800" y="2667000"/>
            <a:ext cx="1295400" cy="990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2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Cover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(upside down)</a:t>
            </a:r>
            <a:endParaRPr sz="1600"/>
          </a:p>
        </p:txBody>
      </p:sp>
      <p:sp>
        <p:nvSpPr>
          <p:cNvPr id="257" name="Google Shape;257;p27"/>
          <p:cNvSpPr/>
          <p:nvPr/>
        </p:nvSpPr>
        <p:spPr>
          <a:xfrm>
            <a:off x="228600" y="3962400"/>
            <a:ext cx="1295400" cy="990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Slide3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Inside left</a:t>
            </a:r>
            <a:endParaRPr sz="1600"/>
          </a:p>
        </p:txBody>
      </p:sp>
      <p:sp>
        <p:nvSpPr>
          <p:cNvPr id="258" name="Google Shape;258;p27"/>
          <p:cNvSpPr/>
          <p:nvPr/>
        </p:nvSpPr>
        <p:spPr>
          <a:xfrm>
            <a:off x="1828800" y="3962400"/>
            <a:ext cx="1295400" cy="990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4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Inside right</a:t>
            </a:r>
            <a:endParaRPr sz="1600"/>
          </a:p>
        </p:txBody>
      </p:sp>
      <p:sp>
        <p:nvSpPr>
          <p:cNvPr id="259" name="Google Shape;259;p27"/>
          <p:cNvSpPr/>
          <p:nvPr/>
        </p:nvSpPr>
        <p:spPr>
          <a:xfrm>
            <a:off x="228600" y="6019800"/>
            <a:ext cx="1295400" cy="990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5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– top left</a:t>
            </a:r>
            <a:endParaRPr sz="1600"/>
          </a:p>
        </p:txBody>
      </p:sp>
      <p:sp>
        <p:nvSpPr>
          <p:cNvPr id="260" name="Google Shape;260;p27"/>
          <p:cNvSpPr/>
          <p:nvPr/>
        </p:nvSpPr>
        <p:spPr>
          <a:xfrm>
            <a:off x="1828800" y="6019800"/>
            <a:ext cx="1295400" cy="990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6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– top right</a:t>
            </a:r>
            <a:endParaRPr sz="1600"/>
          </a:p>
        </p:txBody>
      </p:sp>
      <p:sp>
        <p:nvSpPr>
          <p:cNvPr id="261" name="Google Shape;261;p27"/>
          <p:cNvSpPr/>
          <p:nvPr/>
        </p:nvSpPr>
        <p:spPr>
          <a:xfrm>
            <a:off x="228600" y="7315200"/>
            <a:ext cx="1295400" cy="990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7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bottom left</a:t>
            </a:r>
            <a:endParaRPr sz="1600"/>
          </a:p>
        </p:txBody>
      </p:sp>
      <p:sp>
        <p:nvSpPr>
          <p:cNvPr id="262" name="Google Shape;262;p27"/>
          <p:cNvSpPr/>
          <p:nvPr/>
        </p:nvSpPr>
        <p:spPr>
          <a:xfrm>
            <a:off x="1828800" y="7315200"/>
            <a:ext cx="1295400" cy="990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8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bottom right</a:t>
            </a:r>
            <a:endParaRPr sz="1600"/>
          </a:p>
        </p:txBody>
      </p:sp>
      <p:sp>
        <p:nvSpPr>
          <p:cNvPr id="263" name="Google Shape;263;p27"/>
          <p:cNvSpPr txBox="1"/>
          <p:nvPr/>
        </p:nvSpPr>
        <p:spPr>
          <a:xfrm>
            <a:off x="228600" y="2057400"/>
            <a:ext cx="29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Front of paper</a:t>
            </a:r>
            <a:endParaRPr/>
          </a:p>
        </p:txBody>
      </p:sp>
      <p:sp>
        <p:nvSpPr>
          <p:cNvPr id="264" name="Google Shape;264;p27"/>
          <p:cNvSpPr txBox="1"/>
          <p:nvPr/>
        </p:nvSpPr>
        <p:spPr>
          <a:xfrm>
            <a:off x="228600" y="5334000"/>
            <a:ext cx="29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 of paper</a:t>
            </a:r>
            <a:endParaRPr/>
          </a:p>
        </p:txBody>
      </p:sp>
      <p:sp>
        <p:nvSpPr>
          <p:cNvPr id="13" name="Google Shape;254;p27">
            <a:extLst>
              <a:ext uri="{FF2B5EF4-FFF2-40B4-BE49-F238E27FC236}">
                <a16:creationId xmlns:a16="http://schemas.microsoft.com/office/drawing/2014/main" id="{80C27FB0-CF7D-574F-95A7-7A5A0028BFC2}"/>
              </a:ext>
            </a:extLst>
          </p:cNvPr>
          <p:cNvSpPr txBox="1"/>
          <p:nvPr/>
        </p:nvSpPr>
        <p:spPr>
          <a:xfrm>
            <a:off x="3657600" y="533400"/>
            <a:ext cx="28194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Orden de las páginas y diseño impreso</a:t>
            </a:r>
          </a:p>
          <a:p>
            <a:br>
              <a:rPr lang="en-US" sz="2800"/>
            </a:br>
            <a:endParaRPr sz="2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55;p27">
            <a:extLst>
              <a:ext uri="{FF2B5EF4-FFF2-40B4-BE49-F238E27FC236}">
                <a16:creationId xmlns:a16="http://schemas.microsoft.com/office/drawing/2014/main" id="{CBE154AC-672B-CB41-8EC6-D9B8485EFC85}"/>
              </a:ext>
            </a:extLst>
          </p:cNvPr>
          <p:cNvSpPr/>
          <p:nvPr/>
        </p:nvSpPr>
        <p:spPr>
          <a:xfrm>
            <a:off x="3729925" y="2667000"/>
            <a:ext cx="1295400" cy="990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US" sz="1600"/>
          </a:p>
          <a:p>
            <a:pPr algn="ctr"/>
            <a:endParaRPr lang="en-US" sz="1600"/>
          </a:p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Diapositiva 1 </a:t>
            </a:r>
          </a:p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Portada</a:t>
            </a:r>
          </a:p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(al revés</a:t>
            </a:r>
            <a:r>
              <a:rPr lang="en-US" sz="1450"/>
              <a:t>)</a:t>
            </a:r>
          </a:p>
          <a:p>
            <a:br>
              <a:rPr lang="en-US" sz="1600"/>
            </a:br>
            <a:endParaRPr sz="1600"/>
          </a:p>
        </p:txBody>
      </p:sp>
      <p:sp>
        <p:nvSpPr>
          <p:cNvPr id="15" name="Google Shape;256;p27">
            <a:extLst>
              <a:ext uri="{FF2B5EF4-FFF2-40B4-BE49-F238E27FC236}">
                <a16:creationId xmlns:a16="http://schemas.microsoft.com/office/drawing/2014/main" id="{F610D1EA-7735-9F48-92D0-B56F39605FBB}"/>
              </a:ext>
            </a:extLst>
          </p:cNvPr>
          <p:cNvSpPr/>
          <p:nvPr/>
        </p:nvSpPr>
        <p:spPr>
          <a:xfrm>
            <a:off x="5330125" y="2667000"/>
            <a:ext cx="1295400" cy="990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Diapositiva 2 </a:t>
            </a:r>
          </a:p>
          <a:p>
            <a:pPr algn="ctr"/>
            <a:r>
              <a:rPr lang="en-US" sz="1450">
                <a:latin typeface="Calibri" panose="020F0502020204030204" pitchFamily="34" charset="0"/>
                <a:cs typeface="Calibri" panose="020F0502020204030204" pitchFamily="34" charset="0"/>
              </a:rPr>
              <a:t>Contraportada </a:t>
            </a:r>
          </a:p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(al revés)</a:t>
            </a:r>
          </a:p>
          <a:p>
            <a:br>
              <a:rPr lang="en-US" sz="1600"/>
            </a:br>
            <a:endParaRPr sz="1600"/>
          </a:p>
        </p:txBody>
      </p:sp>
      <p:sp>
        <p:nvSpPr>
          <p:cNvPr id="16" name="Google Shape;257;p27">
            <a:extLst>
              <a:ext uri="{FF2B5EF4-FFF2-40B4-BE49-F238E27FC236}">
                <a16:creationId xmlns:a16="http://schemas.microsoft.com/office/drawing/2014/main" id="{6EEEDB29-158A-3F46-9970-0C3CA663F54D}"/>
              </a:ext>
            </a:extLst>
          </p:cNvPr>
          <p:cNvSpPr/>
          <p:nvPr/>
        </p:nvSpPr>
        <p:spPr>
          <a:xfrm>
            <a:off x="3729925" y="3962400"/>
            <a:ext cx="1295400" cy="990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Diapositiva 3</a:t>
            </a:r>
          </a:p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Adentro a la izquierda</a:t>
            </a:r>
          </a:p>
        </p:txBody>
      </p:sp>
      <p:sp>
        <p:nvSpPr>
          <p:cNvPr id="17" name="Google Shape;258;p27">
            <a:extLst>
              <a:ext uri="{FF2B5EF4-FFF2-40B4-BE49-F238E27FC236}">
                <a16:creationId xmlns:a16="http://schemas.microsoft.com/office/drawing/2014/main" id="{B27C089D-62F3-414C-8D40-749C96A9BDFA}"/>
              </a:ext>
            </a:extLst>
          </p:cNvPr>
          <p:cNvSpPr/>
          <p:nvPr/>
        </p:nvSpPr>
        <p:spPr>
          <a:xfrm>
            <a:off x="5330125" y="3962400"/>
            <a:ext cx="1295400" cy="990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Diapositiva 4 </a:t>
            </a:r>
          </a:p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Adentro a la derecha</a:t>
            </a:r>
          </a:p>
          <a:p>
            <a:br>
              <a:rPr lang="en-US" sz="1600"/>
            </a:br>
            <a:endParaRPr sz="1600"/>
          </a:p>
        </p:txBody>
      </p:sp>
      <p:sp>
        <p:nvSpPr>
          <p:cNvPr id="18" name="Google Shape;259;p27">
            <a:extLst>
              <a:ext uri="{FF2B5EF4-FFF2-40B4-BE49-F238E27FC236}">
                <a16:creationId xmlns:a16="http://schemas.microsoft.com/office/drawing/2014/main" id="{05EC7BE4-20C5-C646-ABDF-7F6DB8858610}"/>
              </a:ext>
            </a:extLst>
          </p:cNvPr>
          <p:cNvSpPr/>
          <p:nvPr/>
        </p:nvSpPr>
        <p:spPr>
          <a:xfrm>
            <a:off x="3729925" y="6019800"/>
            <a:ext cx="1295400" cy="990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Diapositiva 5 </a:t>
            </a:r>
          </a:p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Atrás - arriba a la izquierda</a:t>
            </a:r>
          </a:p>
        </p:txBody>
      </p:sp>
      <p:sp>
        <p:nvSpPr>
          <p:cNvPr id="19" name="Google Shape;260;p27">
            <a:extLst>
              <a:ext uri="{FF2B5EF4-FFF2-40B4-BE49-F238E27FC236}">
                <a16:creationId xmlns:a16="http://schemas.microsoft.com/office/drawing/2014/main" id="{DF4391E4-0C14-2045-93CF-067F16799309}"/>
              </a:ext>
            </a:extLst>
          </p:cNvPr>
          <p:cNvSpPr/>
          <p:nvPr/>
        </p:nvSpPr>
        <p:spPr>
          <a:xfrm>
            <a:off x="5330125" y="6019800"/>
            <a:ext cx="1295400" cy="990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Diapositiva 6 </a:t>
            </a:r>
          </a:p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Atrás - arriba a la derecha</a:t>
            </a:r>
          </a:p>
        </p:txBody>
      </p:sp>
      <p:sp>
        <p:nvSpPr>
          <p:cNvPr id="20" name="Google Shape;261;p27">
            <a:extLst>
              <a:ext uri="{FF2B5EF4-FFF2-40B4-BE49-F238E27FC236}">
                <a16:creationId xmlns:a16="http://schemas.microsoft.com/office/drawing/2014/main" id="{9411A8D3-DEBE-D44D-BED3-823F509A0A12}"/>
              </a:ext>
            </a:extLst>
          </p:cNvPr>
          <p:cNvSpPr/>
          <p:nvPr/>
        </p:nvSpPr>
        <p:spPr>
          <a:xfrm>
            <a:off x="3729925" y="7315200"/>
            <a:ext cx="1295400" cy="990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Diapositiva 7 </a:t>
            </a:r>
          </a:p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Atrás abajo a la izquierda</a:t>
            </a:r>
          </a:p>
        </p:txBody>
      </p:sp>
      <p:sp>
        <p:nvSpPr>
          <p:cNvPr id="21" name="Google Shape;262;p27">
            <a:extLst>
              <a:ext uri="{FF2B5EF4-FFF2-40B4-BE49-F238E27FC236}">
                <a16:creationId xmlns:a16="http://schemas.microsoft.com/office/drawing/2014/main" id="{65306EBC-1E24-154B-9D4E-DF781A3FD8C4}"/>
              </a:ext>
            </a:extLst>
          </p:cNvPr>
          <p:cNvSpPr/>
          <p:nvPr/>
        </p:nvSpPr>
        <p:spPr>
          <a:xfrm>
            <a:off x="5330125" y="7315200"/>
            <a:ext cx="1295400" cy="990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Diapositiva 8</a:t>
            </a:r>
          </a:p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Atrás abajo a la derecha</a:t>
            </a:r>
          </a:p>
        </p:txBody>
      </p:sp>
      <p:sp>
        <p:nvSpPr>
          <p:cNvPr id="22" name="Google Shape;263;p27">
            <a:extLst>
              <a:ext uri="{FF2B5EF4-FFF2-40B4-BE49-F238E27FC236}">
                <a16:creationId xmlns:a16="http://schemas.microsoft.com/office/drawing/2014/main" id="{107BC681-0C3D-6641-9D12-0C010AD8C6A9}"/>
              </a:ext>
            </a:extLst>
          </p:cNvPr>
          <p:cNvSpPr txBox="1"/>
          <p:nvPr/>
        </p:nvSpPr>
        <p:spPr>
          <a:xfrm>
            <a:off x="3729925" y="2057400"/>
            <a:ext cx="29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Anverso del papel</a:t>
            </a:r>
            <a:endParaRPr sz="2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Google Shape;264;p27">
            <a:extLst>
              <a:ext uri="{FF2B5EF4-FFF2-40B4-BE49-F238E27FC236}">
                <a16:creationId xmlns:a16="http://schemas.microsoft.com/office/drawing/2014/main" id="{634BC3B9-AA83-D140-A514-4AEF82167947}"/>
              </a:ext>
            </a:extLst>
          </p:cNvPr>
          <p:cNvSpPr txBox="1"/>
          <p:nvPr/>
        </p:nvSpPr>
        <p:spPr>
          <a:xfrm>
            <a:off x="3729925" y="5334000"/>
            <a:ext cx="29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Reverso del papel</a:t>
            </a:r>
          </a:p>
          <a:p>
            <a:br>
              <a:rPr lang="en-US" sz="2400"/>
            </a:br>
            <a:endParaRPr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ECDC3D5-52FD-7E40-9272-8BF53FB9AC5E}"/>
              </a:ext>
            </a:extLst>
          </p:cNvPr>
          <p:cNvCxnSpPr/>
          <p:nvPr/>
        </p:nvCxnSpPr>
        <p:spPr>
          <a:xfrm>
            <a:off x="3429000" y="0"/>
            <a:ext cx="0" cy="91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/>
          <p:nvPr/>
        </p:nvSpPr>
        <p:spPr>
          <a:xfrm>
            <a:off x="0" y="1143000"/>
            <a:ext cx="6858000" cy="800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8"/>
          <p:cNvSpPr txBox="1"/>
          <p:nvPr/>
        </p:nvSpPr>
        <p:spPr>
          <a:xfrm>
            <a:off x="609600" y="152400"/>
            <a:ext cx="2832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print</a:t>
            </a:r>
            <a:endParaRPr/>
          </a:p>
        </p:txBody>
      </p:sp>
      <p:sp>
        <p:nvSpPr>
          <p:cNvPr id="271" name="Google Shape;271;p28"/>
          <p:cNvSpPr txBox="1"/>
          <p:nvPr/>
        </p:nvSpPr>
        <p:spPr>
          <a:xfrm>
            <a:off x="304800" y="1143000"/>
            <a:ext cx="2971800" cy="7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only the first 8 slides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Export the first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slides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Adobe Reader. </a:t>
            </a: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File&gt;Export, Select PDF as the file format and press Export</a:t>
            </a:r>
            <a:endParaRPr sz="180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the file from Adobe Reader</a:t>
            </a:r>
            <a:endParaRPr sz="1800"/>
          </a:p>
          <a:p>
            <a:pPr marL="3429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the print options</a:t>
            </a:r>
            <a:endParaRPr sz="1800"/>
          </a:p>
          <a:p>
            <a:pPr marL="8001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Size: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pages per sheet</a:t>
            </a:r>
            <a:endParaRPr sz="1800"/>
          </a:p>
          <a:p>
            <a:pPr marL="8001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Printing: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Two-sided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8001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layout: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Portrait </a:t>
            </a:r>
            <a:endParaRPr sz="1800"/>
          </a:p>
          <a:p>
            <a:pPr marL="8001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sided: 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Flip on the short side</a:t>
            </a:r>
            <a:endParaRPr sz="1800"/>
          </a:p>
          <a:p>
            <a:pPr marL="3429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</a:t>
            </a:r>
            <a:endParaRPr sz="1800"/>
          </a:p>
          <a:p>
            <a:pPr marL="342900" marR="0" lvl="0" indent="-203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detailed instructions with screen shots on ElectionTools.org in the Pocket Guide tool</a:t>
            </a:r>
            <a:endParaRPr sz="1800"/>
          </a:p>
        </p:txBody>
      </p:sp>
      <p:sp>
        <p:nvSpPr>
          <p:cNvPr id="5" name="Google Shape;270;p28">
            <a:extLst>
              <a:ext uri="{FF2B5EF4-FFF2-40B4-BE49-F238E27FC236}">
                <a16:creationId xmlns:a16="http://schemas.microsoft.com/office/drawing/2014/main" id="{B1E827A4-A783-C943-850E-4E27D6DA8ECE}"/>
              </a:ext>
            </a:extLst>
          </p:cNvPr>
          <p:cNvSpPr txBox="1"/>
          <p:nvPr/>
        </p:nvSpPr>
        <p:spPr>
          <a:xfrm>
            <a:off x="3872700" y="152400"/>
            <a:ext cx="2832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Imprimir</a:t>
            </a:r>
            <a:endParaRPr/>
          </a:p>
        </p:txBody>
      </p:sp>
      <p:sp>
        <p:nvSpPr>
          <p:cNvPr id="6" name="Google Shape;271;p28">
            <a:extLst>
              <a:ext uri="{FF2B5EF4-FFF2-40B4-BE49-F238E27FC236}">
                <a16:creationId xmlns:a16="http://schemas.microsoft.com/office/drawing/2014/main" id="{6F0AD5B9-3561-4C45-B034-C91C293704F0}"/>
              </a:ext>
            </a:extLst>
          </p:cNvPr>
          <p:cNvSpPr txBox="1"/>
          <p:nvPr/>
        </p:nvSpPr>
        <p:spPr>
          <a:xfrm>
            <a:off x="3505200" y="1143000"/>
            <a:ext cx="3352800" cy="7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b="1">
                <a:latin typeface="Calibri" panose="020F0502020204030204" pitchFamily="34" charset="0"/>
                <a:cs typeface="Calibri" panose="020F0502020204030204" pitchFamily="34" charset="0"/>
              </a:rPr>
              <a:t>Solo imprima las primeras 8 diapositivas</a:t>
            </a:r>
          </a:p>
          <a:p>
            <a:endParaRPr sz="180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2200"/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Exporte las primeras </a:t>
            </a:r>
            <a:r>
              <a:rPr lang="en-US" sz="1800" b="1">
                <a:latin typeface="Calibri" panose="020F0502020204030204" pitchFamily="34" charset="0"/>
                <a:cs typeface="Calibri" panose="020F0502020204030204" pitchFamily="34" charset="0"/>
              </a:rPr>
              <a:t>8 diapositivas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a Adobe Reader</a:t>
            </a:r>
            <a:r>
              <a:rPr lang="en-US" sz="18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</a:t>
            </a:r>
            <a:endParaRPr sz="1800" b="0" i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lvl="0" indent="-457200">
              <a:lnSpc>
                <a:spcPct val="110000"/>
              </a:lnSpc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Vaya a Archivo&gt;Exportar, Seleccionar PDF como formato de archivo y oprima Exporta</a:t>
            </a:r>
            <a:endParaRPr sz="180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Imprima el archivo desde Adobe Reader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Configure las opciones de imprimir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Tamaño de página: </a:t>
            </a:r>
            <a:r>
              <a:rPr lang="en-US" sz="1800" b="1">
                <a:latin typeface="Calibri" panose="020F0502020204030204" pitchFamily="34" charset="0"/>
                <a:cs typeface="Calibri" panose="020F0502020204030204" pitchFamily="34" charset="0"/>
              </a:rPr>
              <a:t>Múltiples – 4 paginas por hoja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Imprimir: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Ambas caras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Diseño de página: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Vertical 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Ambas caras: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voltear en el lado corto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1800" b="0" i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Imprimir</a:t>
            </a:r>
            <a:endParaRPr sz="1800" b="0" i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>
              <a:spcBef>
                <a:spcPts val="600"/>
              </a:spcBef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Hay instrucciones detalladas con capturas de pantalla en ElectionTools.org en la herramienta Guía de bolsillo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BB4996-DECE-674B-9CFD-31FDEB334AF1}"/>
              </a:ext>
            </a:extLst>
          </p:cNvPr>
          <p:cNvCxnSpPr/>
          <p:nvPr/>
        </p:nvCxnSpPr>
        <p:spPr>
          <a:xfrm>
            <a:off x="3429000" y="0"/>
            <a:ext cx="0" cy="91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C9B1055-2ABB-0E41-9B0E-A04A657ECA77}"/>
              </a:ext>
            </a:extLst>
          </p:cNvPr>
          <p:cNvGrpSpPr/>
          <p:nvPr/>
        </p:nvGrpSpPr>
        <p:grpSpPr>
          <a:xfrm>
            <a:off x="228600" y="115800"/>
            <a:ext cx="2971800" cy="8546100"/>
            <a:chOff x="228600" y="115800"/>
            <a:chExt cx="2971800" cy="8546100"/>
          </a:xfrm>
        </p:grpSpPr>
        <p:sp>
          <p:nvSpPr>
            <p:cNvPr id="276" name="Google Shape;276;p29"/>
            <p:cNvSpPr txBox="1"/>
            <p:nvPr/>
          </p:nvSpPr>
          <p:spPr>
            <a:xfrm>
              <a:off x="609600" y="115800"/>
              <a:ext cx="21336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 fold</a:t>
              </a:r>
              <a:endParaRPr/>
            </a:p>
          </p:txBody>
        </p:sp>
        <p:sp>
          <p:nvSpPr>
            <p:cNvPr id="277" name="Google Shape;277;p29"/>
            <p:cNvSpPr txBox="1"/>
            <p:nvPr/>
          </p:nvSpPr>
          <p:spPr>
            <a:xfrm rot="10800000">
              <a:off x="228600" y="1849247"/>
              <a:ext cx="1251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Front cover</a:t>
              </a:r>
              <a:endParaRPr/>
            </a:p>
          </p:txBody>
        </p:sp>
        <p:cxnSp>
          <p:nvCxnSpPr>
            <p:cNvPr id="278" name="Google Shape;278;p29"/>
            <p:cNvCxnSpPr>
              <a:cxnSpLocks/>
            </p:cNvCxnSpPr>
            <p:nvPr/>
          </p:nvCxnSpPr>
          <p:spPr>
            <a:xfrm>
              <a:off x="240929" y="2591269"/>
              <a:ext cx="2769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9" name="Google Shape;279;p29"/>
            <p:cNvCxnSpPr>
              <a:cxnSpLocks/>
            </p:cNvCxnSpPr>
            <p:nvPr/>
          </p:nvCxnSpPr>
          <p:spPr>
            <a:xfrm>
              <a:off x="1627510" y="1371600"/>
              <a:ext cx="0" cy="2420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80" name="Google Shape;280;p29"/>
            <p:cNvSpPr txBox="1"/>
            <p:nvPr/>
          </p:nvSpPr>
          <p:spPr>
            <a:xfrm rot="10800000">
              <a:off x="1714780" y="1714333"/>
              <a:ext cx="1104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Back cover</a:t>
              </a:r>
              <a:endParaRPr/>
            </a:p>
          </p:txBody>
        </p:sp>
        <p:sp>
          <p:nvSpPr>
            <p:cNvPr id="281" name="Google Shape;281;p29"/>
            <p:cNvSpPr txBox="1"/>
            <p:nvPr/>
          </p:nvSpPr>
          <p:spPr>
            <a:xfrm>
              <a:off x="299126" y="2922225"/>
              <a:ext cx="1243800" cy="7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Folded inside page 1</a:t>
              </a:r>
              <a:endParaRPr/>
            </a:p>
          </p:txBody>
        </p:sp>
        <p:sp>
          <p:nvSpPr>
            <p:cNvPr id="282" name="Google Shape;282;p29"/>
            <p:cNvSpPr txBox="1"/>
            <p:nvPr/>
          </p:nvSpPr>
          <p:spPr>
            <a:xfrm>
              <a:off x="1682207" y="2938824"/>
              <a:ext cx="1243800" cy="7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Folded inside page 2</a:t>
              </a:r>
              <a:endParaRPr/>
            </a:p>
          </p:txBody>
        </p:sp>
        <p:sp>
          <p:nvSpPr>
            <p:cNvPr id="283" name="Google Shape;283;p29"/>
            <p:cNvSpPr txBox="1"/>
            <p:nvPr/>
          </p:nvSpPr>
          <p:spPr>
            <a:xfrm>
              <a:off x="261443" y="762000"/>
              <a:ext cx="6477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cxnSp>
          <p:nvCxnSpPr>
            <p:cNvPr id="284" name="Google Shape;284;p29"/>
            <p:cNvCxnSpPr>
              <a:cxnSpLocks/>
            </p:cNvCxnSpPr>
            <p:nvPr/>
          </p:nvCxnSpPr>
          <p:spPr>
            <a:xfrm>
              <a:off x="230773" y="4854061"/>
              <a:ext cx="2556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85" name="Google Shape;285;p29"/>
            <p:cNvSpPr txBox="1"/>
            <p:nvPr/>
          </p:nvSpPr>
          <p:spPr>
            <a:xfrm>
              <a:off x="402481" y="5156700"/>
              <a:ext cx="984000" cy="7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Folded inside page 1</a:t>
              </a:r>
              <a:endParaRPr/>
            </a:p>
          </p:txBody>
        </p:sp>
        <p:sp>
          <p:nvSpPr>
            <p:cNvPr id="286" name="Google Shape;286;p29"/>
            <p:cNvSpPr txBox="1"/>
            <p:nvPr/>
          </p:nvSpPr>
          <p:spPr>
            <a:xfrm>
              <a:off x="1756338" y="5156700"/>
              <a:ext cx="878700" cy="7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Folded inside page 2</a:t>
              </a:r>
              <a:endParaRPr/>
            </a:p>
          </p:txBody>
        </p:sp>
        <p:cxnSp>
          <p:nvCxnSpPr>
            <p:cNvPr id="287" name="Google Shape;287;p29"/>
            <p:cNvCxnSpPr>
              <a:cxnSpLocks/>
            </p:cNvCxnSpPr>
            <p:nvPr/>
          </p:nvCxnSpPr>
          <p:spPr>
            <a:xfrm>
              <a:off x="1508826" y="4911204"/>
              <a:ext cx="0" cy="1083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8" name="Google Shape;288;p29"/>
            <p:cNvCxnSpPr>
              <a:cxnSpLocks/>
            </p:cNvCxnSpPr>
            <p:nvPr/>
          </p:nvCxnSpPr>
          <p:spPr>
            <a:xfrm>
              <a:off x="230773" y="4851900"/>
              <a:ext cx="0" cy="1236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9" name="Google Shape;289;p29"/>
            <p:cNvCxnSpPr>
              <a:cxnSpLocks/>
            </p:cNvCxnSpPr>
            <p:nvPr/>
          </p:nvCxnSpPr>
          <p:spPr>
            <a:xfrm>
              <a:off x="2786879" y="4835100"/>
              <a:ext cx="0" cy="1236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0" name="Google Shape;290;p29"/>
            <p:cNvCxnSpPr>
              <a:cxnSpLocks/>
            </p:cNvCxnSpPr>
            <p:nvPr/>
          </p:nvCxnSpPr>
          <p:spPr>
            <a:xfrm>
              <a:off x="230772" y="6087996"/>
              <a:ext cx="2556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1" name="Google Shape;291;p29"/>
            <p:cNvCxnSpPr>
              <a:cxnSpLocks/>
            </p:cNvCxnSpPr>
            <p:nvPr/>
          </p:nvCxnSpPr>
          <p:spPr>
            <a:xfrm>
              <a:off x="3017933" y="1381088"/>
              <a:ext cx="0" cy="2420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2" name="Google Shape;292;p29"/>
            <p:cNvCxnSpPr>
              <a:cxnSpLocks/>
            </p:cNvCxnSpPr>
            <p:nvPr/>
          </p:nvCxnSpPr>
          <p:spPr>
            <a:xfrm>
              <a:off x="237258" y="1381088"/>
              <a:ext cx="0" cy="2420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3" name="Google Shape;293;p29"/>
            <p:cNvCxnSpPr>
              <a:cxnSpLocks/>
            </p:cNvCxnSpPr>
            <p:nvPr/>
          </p:nvCxnSpPr>
          <p:spPr>
            <a:xfrm rot="10800000">
              <a:off x="229934" y="1383355"/>
              <a:ext cx="2780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4" name="Google Shape;294;p29"/>
            <p:cNvCxnSpPr>
              <a:cxnSpLocks/>
            </p:cNvCxnSpPr>
            <p:nvPr/>
          </p:nvCxnSpPr>
          <p:spPr>
            <a:xfrm rot="10800000">
              <a:off x="237363" y="3796772"/>
              <a:ext cx="2780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5" name="Google Shape;295;p29"/>
            <p:cNvCxnSpPr>
              <a:cxnSpLocks/>
            </p:cNvCxnSpPr>
            <p:nvPr/>
          </p:nvCxnSpPr>
          <p:spPr>
            <a:xfrm>
              <a:off x="801529" y="6299700"/>
              <a:ext cx="1371600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96" name="Google Shape;296;p29"/>
            <p:cNvCxnSpPr>
              <a:cxnSpLocks/>
            </p:cNvCxnSpPr>
            <p:nvPr/>
          </p:nvCxnSpPr>
          <p:spPr>
            <a:xfrm rot="5400000">
              <a:off x="2514600" y="2591269"/>
              <a:ext cx="1371600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97" name="Google Shape;297;p29"/>
            <p:cNvSpPr txBox="1"/>
            <p:nvPr/>
          </p:nvSpPr>
          <p:spPr>
            <a:xfrm>
              <a:off x="268872" y="4267200"/>
              <a:ext cx="6477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298" name="Google Shape;298;p29"/>
            <p:cNvSpPr txBox="1"/>
            <p:nvPr/>
          </p:nvSpPr>
          <p:spPr>
            <a:xfrm>
              <a:off x="228600" y="6858000"/>
              <a:ext cx="6477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230772" y="7413600"/>
              <a:ext cx="1241400" cy="1248300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9"/>
            <p:cNvSpPr txBox="1"/>
            <p:nvPr/>
          </p:nvSpPr>
          <p:spPr>
            <a:xfrm>
              <a:off x="277507" y="7848103"/>
              <a:ext cx="1251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Front cover</a:t>
              </a:r>
              <a:endParaRPr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7103355-4E7B-1C45-9FEC-7E11CC1125F0}"/>
              </a:ext>
            </a:extLst>
          </p:cNvPr>
          <p:cNvCxnSpPr/>
          <p:nvPr/>
        </p:nvCxnSpPr>
        <p:spPr>
          <a:xfrm>
            <a:off x="3429000" y="0"/>
            <a:ext cx="0" cy="91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A041A9-40A7-714B-82DD-17F53A4328AA}"/>
              </a:ext>
            </a:extLst>
          </p:cNvPr>
          <p:cNvGrpSpPr/>
          <p:nvPr/>
        </p:nvGrpSpPr>
        <p:grpSpPr>
          <a:xfrm>
            <a:off x="3626603" y="109704"/>
            <a:ext cx="3084160" cy="8546100"/>
            <a:chOff x="3626603" y="109704"/>
            <a:chExt cx="3084160" cy="8546100"/>
          </a:xfrm>
        </p:grpSpPr>
        <p:sp>
          <p:nvSpPr>
            <p:cNvPr id="42" name="Google Shape;276;p29">
              <a:extLst>
                <a:ext uri="{FF2B5EF4-FFF2-40B4-BE49-F238E27FC236}">
                  <a16:creationId xmlns:a16="http://schemas.microsoft.com/office/drawing/2014/main" id="{98DD15F2-A5B8-6C45-B941-2B11B862E822}"/>
                </a:ext>
              </a:extLst>
            </p:cNvPr>
            <p:cNvSpPr txBox="1"/>
            <p:nvPr/>
          </p:nvSpPr>
          <p:spPr>
            <a:xfrm>
              <a:off x="3626603" y="109704"/>
              <a:ext cx="2913682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Para doblar</a:t>
              </a:r>
              <a:endParaRPr/>
            </a:p>
          </p:txBody>
        </p:sp>
        <p:sp>
          <p:nvSpPr>
            <p:cNvPr id="43" name="Google Shape;277;p29">
              <a:extLst>
                <a:ext uri="{FF2B5EF4-FFF2-40B4-BE49-F238E27FC236}">
                  <a16:creationId xmlns:a16="http://schemas.microsoft.com/office/drawing/2014/main" id="{CB8D4D70-4953-A346-AFA4-21058BFB6798}"/>
                </a:ext>
              </a:extLst>
            </p:cNvPr>
            <p:cNvSpPr txBox="1"/>
            <p:nvPr/>
          </p:nvSpPr>
          <p:spPr>
            <a:xfrm rot="10800000">
              <a:off x="3738963" y="1843151"/>
              <a:ext cx="1251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Portada</a:t>
              </a:r>
              <a:endParaRPr/>
            </a:p>
          </p:txBody>
        </p:sp>
        <p:cxnSp>
          <p:nvCxnSpPr>
            <p:cNvPr id="44" name="Google Shape;278;p29">
              <a:extLst>
                <a:ext uri="{FF2B5EF4-FFF2-40B4-BE49-F238E27FC236}">
                  <a16:creationId xmlns:a16="http://schemas.microsoft.com/office/drawing/2014/main" id="{7E9CE5B8-E40B-F843-94D0-030E8B84FDCA}"/>
                </a:ext>
              </a:extLst>
            </p:cNvPr>
            <p:cNvCxnSpPr>
              <a:cxnSpLocks/>
            </p:cNvCxnSpPr>
            <p:nvPr/>
          </p:nvCxnSpPr>
          <p:spPr>
            <a:xfrm>
              <a:off x="3751292" y="2585173"/>
              <a:ext cx="2769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" name="Google Shape;279;p29">
              <a:extLst>
                <a:ext uri="{FF2B5EF4-FFF2-40B4-BE49-F238E27FC236}">
                  <a16:creationId xmlns:a16="http://schemas.microsoft.com/office/drawing/2014/main" id="{CECFC200-D526-1941-927F-C63870851B67}"/>
                </a:ext>
              </a:extLst>
            </p:cNvPr>
            <p:cNvCxnSpPr>
              <a:cxnSpLocks/>
            </p:cNvCxnSpPr>
            <p:nvPr/>
          </p:nvCxnSpPr>
          <p:spPr>
            <a:xfrm>
              <a:off x="5137873" y="1365504"/>
              <a:ext cx="0" cy="2420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6" name="Google Shape;280;p29">
              <a:extLst>
                <a:ext uri="{FF2B5EF4-FFF2-40B4-BE49-F238E27FC236}">
                  <a16:creationId xmlns:a16="http://schemas.microsoft.com/office/drawing/2014/main" id="{71EBB08C-7A38-0043-8B83-9D2DD33B1F85}"/>
                </a:ext>
              </a:extLst>
            </p:cNvPr>
            <p:cNvSpPr txBox="1"/>
            <p:nvPr/>
          </p:nvSpPr>
          <p:spPr>
            <a:xfrm rot="10800000">
              <a:off x="5225143" y="1708237"/>
              <a:ext cx="1104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Contra-portada</a:t>
              </a:r>
              <a:endParaRPr/>
            </a:p>
          </p:txBody>
        </p:sp>
        <p:sp>
          <p:nvSpPr>
            <p:cNvPr id="47" name="Google Shape;281;p29">
              <a:extLst>
                <a:ext uri="{FF2B5EF4-FFF2-40B4-BE49-F238E27FC236}">
                  <a16:creationId xmlns:a16="http://schemas.microsoft.com/office/drawing/2014/main" id="{81582207-0A21-0348-916E-531AABB5DECF}"/>
                </a:ext>
              </a:extLst>
            </p:cNvPr>
            <p:cNvSpPr txBox="1"/>
            <p:nvPr/>
          </p:nvSpPr>
          <p:spPr>
            <a:xfrm>
              <a:off x="3809489" y="2916129"/>
              <a:ext cx="1243800" cy="7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Doblado dentro de página 1</a:t>
              </a:r>
              <a:endParaRPr/>
            </a:p>
          </p:txBody>
        </p:sp>
        <p:sp>
          <p:nvSpPr>
            <p:cNvPr id="48" name="Google Shape;282;p29">
              <a:extLst>
                <a:ext uri="{FF2B5EF4-FFF2-40B4-BE49-F238E27FC236}">
                  <a16:creationId xmlns:a16="http://schemas.microsoft.com/office/drawing/2014/main" id="{3D37CCDC-5486-0B4B-8638-3CE57153D4E1}"/>
                </a:ext>
              </a:extLst>
            </p:cNvPr>
            <p:cNvSpPr txBox="1"/>
            <p:nvPr/>
          </p:nvSpPr>
          <p:spPr>
            <a:xfrm>
              <a:off x="5192570" y="2932728"/>
              <a:ext cx="1243800" cy="7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Doblado dentro de página 2</a:t>
              </a:r>
              <a:endParaRPr/>
            </a:p>
          </p:txBody>
        </p:sp>
        <p:sp>
          <p:nvSpPr>
            <p:cNvPr id="49" name="Google Shape;283;p29">
              <a:extLst>
                <a:ext uri="{FF2B5EF4-FFF2-40B4-BE49-F238E27FC236}">
                  <a16:creationId xmlns:a16="http://schemas.microsoft.com/office/drawing/2014/main" id="{647262B6-153D-4F48-8D2C-B1627798FFF3}"/>
                </a:ext>
              </a:extLst>
            </p:cNvPr>
            <p:cNvSpPr txBox="1"/>
            <p:nvPr/>
          </p:nvSpPr>
          <p:spPr>
            <a:xfrm>
              <a:off x="3771806" y="755904"/>
              <a:ext cx="6477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cxnSp>
          <p:nvCxnSpPr>
            <p:cNvPr id="50" name="Google Shape;284;p29">
              <a:extLst>
                <a:ext uri="{FF2B5EF4-FFF2-40B4-BE49-F238E27FC236}">
                  <a16:creationId xmlns:a16="http://schemas.microsoft.com/office/drawing/2014/main" id="{2F1BF05A-5994-3B47-9D4A-665933CD2DCA}"/>
                </a:ext>
              </a:extLst>
            </p:cNvPr>
            <p:cNvCxnSpPr>
              <a:cxnSpLocks/>
            </p:cNvCxnSpPr>
            <p:nvPr/>
          </p:nvCxnSpPr>
          <p:spPr>
            <a:xfrm>
              <a:off x="3741136" y="4847965"/>
              <a:ext cx="2556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1" name="Google Shape;285;p29">
              <a:extLst>
                <a:ext uri="{FF2B5EF4-FFF2-40B4-BE49-F238E27FC236}">
                  <a16:creationId xmlns:a16="http://schemas.microsoft.com/office/drawing/2014/main" id="{D54EE214-A63B-D540-8A23-CB9EB29420E0}"/>
                </a:ext>
              </a:extLst>
            </p:cNvPr>
            <p:cNvSpPr txBox="1"/>
            <p:nvPr/>
          </p:nvSpPr>
          <p:spPr>
            <a:xfrm>
              <a:off x="3810000" y="5150604"/>
              <a:ext cx="1032380" cy="7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b="1">
                  <a:solidFill>
                    <a:schemeClr val="lt1"/>
                  </a:solidFill>
                </a:rPr>
                <a:t>Doblado dentro de página 1</a:t>
              </a:r>
              <a:endParaRPr lang="en-US"/>
            </a:p>
          </p:txBody>
        </p:sp>
        <p:sp>
          <p:nvSpPr>
            <p:cNvPr id="52" name="Google Shape;286;p29">
              <a:extLst>
                <a:ext uri="{FF2B5EF4-FFF2-40B4-BE49-F238E27FC236}">
                  <a16:creationId xmlns:a16="http://schemas.microsoft.com/office/drawing/2014/main" id="{BD5A3E3E-15F3-984C-BD1F-A5900FC3C41C}"/>
                </a:ext>
              </a:extLst>
            </p:cNvPr>
            <p:cNvSpPr txBox="1"/>
            <p:nvPr/>
          </p:nvSpPr>
          <p:spPr>
            <a:xfrm>
              <a:off x="5105400" y="5150604"/>
              <a:ext cx="1040001" cy="7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b="1">
                  <a:solidFill>
                    <a:schemeClr val="lt1"/>
                  </a:solidFill>
                </a:rPr>
                <a:t>Doblado dentro de página 2</a:t>
              </a:r>
              <a:endParaRPr lang="en-US"/>
            </a:p>
          </p:txBody>
        </p:sp>
        <p:cxnSp>
          <p:nvCxnSpPr>
            <p:cNvPr id="53" name="Google Shape;287;p29">
              <a:extLst>
                <a:ext uri="{FF2B5EF4-FFF2-40B4-BE49-F238E27FC236}">
                  <a16:creationId xmlns:a16="http://schemas.microsoft.com/office/drawing/2014/main" id="{750F56DA-27E5-3D4E-B517-A7525754D41C}"/>
                </a:ext>
              </a:extLst>
            </p:cNvPr>
            <p:cNvCxnSpPr>
              <a:cxnSpLocks/>
            </p:cNvCxnSpPr>
            <p:nvPr/>
          </p:nvCxnSpPr>
          <p:spPr>
            <a:xfrm>
              <a:off x="5019189" y="4905108"/>
              <a:ext cx="0" cy="1083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" name="Google Shape;288;p29">
              <a:extLst>
                <a:ext uri="{FF2B5EF4-FFF2-40B4-BE49-F238E27FC236}">
                  <a16:creationId xmlns:a16="http://schemas.microsoft.com/office/drawing/2014/main" id="{BB2D2ADF-239A-D94A-B32E-C657DB67C38A}"/>
                </a:ext>
              </a:extLst>
            </p:cNvPr>
            <p:cNvCxnSpPr>
              <a:cxnSpLocks/>
            </p:cNvCxnSpPr>
            <p:nvPr/>
          </p:nvCxnSpPr>
          <p:spPr>
            <a:xfrm>
              <a:off x="3741136" y="4845804"/>
              <a:ext cx="0" cy="1236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" name="Google Shape;289;p29">
              <a:extLst>
                <a:ext uri="{FF2B5EF4-FFF2-40B4-BE49-F238E27FC236}">
                  <a16:creationId xmlns:a16="http://schemas.microsoft.com/office/drawing/2014/main" id="{996D9046-3B1B-D743-83E1-A4BDBEF62EC1}"/>
                </a:ext>
              </a:extLst>
            </p:cNvPr>
            <p:cNvCxnSpPr>
              <a:cxnSpLocks/>
            </p:cNvCxnSpPr>
            <p:nvPr/>
          </p:nvCxnSpPr>
          <p:spPr>
            <a:xfrm>
              <a:off x="6297242" y="4829004"/>
              <a:ext cx="0" cy="1236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" name="Google Shape;290;p29">
              <a:extLst>
                <a:ext uri="{FF2B5EF4-FFF2-40B4-BE49-F238E27FC236}">
                  <a16:creationId xmlns:a16="http://schemas.microsoft.com/office/drawing/2014/main" id="{38B429BD-9F04-6E45-98BA-A568D93B795E}"/>
                </a:ext>
              </a:extLst>
            </p:cNvPr>
            <p:cNvCxnSpPr>
              <a:cxnSpLocks/>
            </p:cNvCxnSpPr>
            <p:nvPr/>
          </p:nvCxnSpPr>
          <p:spPr>
            <a:xfrm>
              <a:off x="3741135" y="6081900"/>
              <a:ext cx="2556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" name="Google Shape;291;p29">
              <a:extLst>
                <a:ext uri="{FF2B5EF4-FFF2-40B4-BE49-F238E27FC236}">
                  <a16:creationId xmlns:a16="http://schemas.microsoft.com/office/drawing/2014/main" id="{276B7EF6-F40F-2A4F-89D7-07B401720D41}"/>
                </a:ext>
              </a:extLst>
            </p:cNvPr>
            <p:cNvCxnSpPr>
              <a:cxnSpLocks/>
            </p:cNvCxnSpPr>
            <p:nvPr/>
          </p:nvCxnSpPr>
          <p:spPr>
            <a:xfrm>
              <a:off x="6528296" y="1374992"/>
              <a:ext cx="0" cy="2420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" name="Google Shape;292;p29">
              <a:extLst>
                <a:ext uri="{FF2B5EF4-FFF2-40B4-BE49-F238E27FC236}">
                  <a16:creationId xmlns:a16="http://schemas.microsoft.com/office/drawing/2014/main" id="{854E1A97-6EF6-8345-ACA4-CA20300F3E54}"/>
                </a:ext>
              </a:extLst>
            </p:cNvPr>
            <p:cNvCxnSpPr>
              <a:cxnSpLocks/>
            </p:cNvCxnSpPr>
            <p:nvPr/>
          </p:nvCxnSpPr>
          <p:spPr>
            <a:xfrm>
              <a:off x="3747621" y="1374992"/>
              <a:ext cx="0" cy="2420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" name="Google Shape;293;p29">
              <a:extLst>
                <a:ext uri="{FF2B5EF4-FFF2-40B4-BE49-F238E27FC236}">
                  <a16:creationId xmlns:a16="http://schemas.microsoft.com/office/drawing/2014/main" id="{46F01977-9D19-DD46-8607-72F5708BC69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740297" y="1377259"/>
              <a:ext cx="2780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" name="Google Shape;294;p29">
              <a:extLst>
                <a:ext uri="{FF2B5EF4-FFF2-40B4-BE49-F238E27FC236}">
                  <a16:creationId xmlns:a16="http://schemas.microsoft.com/office/drawing/2014/main" id="{25004CCF-EAA1-C848-8EDB-1782BF438BA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747726" y="3790676"/>
              <a:ext cx="2780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" name="Google Shape;295;p29">
              <a:extLst>
                <a:ext uri="{FF2B5EF4-FFF2-40B4-BE49-F238E27FC236}">
                  <a16:creationId xmlns:a16="http://schemas.microsoft.com/office/drawing/2014/main" id="{4A722258-056E-5A45-9649-84AF03C97E16}"/>
                </a:ext>
              </a:extLst>
            </p:cNvPr>
            <p:cNvCxnSpPr>
              <a:cxnSpLocks/>
            </p:cNvCxnSpPr>
            <p:nvPr/>
          </p:nvCxnSpPr>
          <p:spPr>
            <a:xfrm>
              <a:off x="4311892" y="6293604"/>
              <a:ext cx="1371600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62" name="Google Shape;296;p29">
              <a:extLst>
                <a:ext uri="{FF2B5EF4-FFF2-40B4-BE49-F238E27FC236}">
                  <a16:creationId xmlns:a16="http://schemas.microsoft.com/office/drawing/2014/main" id="{9061254D-9613-234D-84A0-0B0C213727A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24963" y="2585173"/>
              <a:ext cx="1371600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63" name="Google Shape;297;p29">
              <a:extLst>
                <a:ext uri="{FF2B5EF4-FFF2-40B4-BE49-F238E27FC236}">
                  <a16:creationId xmlns:a16="http://schemas.microsoft.com/office/drawing/2014/main" id="{25178D2F-CE97-F649-8F2A-347D64414D11}"/>
                </a:ext>
              </a:extLst>
            </p:cNvPr>
            <p:cNvSpPr txBox="1"/>
            <p:nvPr/>
          </p:nvSpPr>
          <p:spPr>
            <a:xfrm>
              <a:off x="3779235" y="4261104"/>
              <a:ext cx="6477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64" name="Google Shape;298;p29">
              <a:extLst>
                <a:ext uri="{FF2B5EF4-FFF2-40B4-BE49-F238E27FC236}">
                  <a16:creationId xmlns:a16="http://schemas.microsoft.com/office/drawing/2014/main" id="{4BC7B129-475E-2946-95CB-10B4EFAC34FD}"/>
                </a:ext>
              </a:extLst>
            </p:cNvPr>
            <p:cNvSpPr txBox="1"/>
            <p:nvPr/>
          </p:nvSpPr>
          <p:spPr>
            <a:xfrm>
              <a:off x="3738963" y="6851904"/>
              <a:ext cx="6477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65" name="Google Shape;299;p29">
              <a:extLst>
                <a:ext uri="{FF2B5EF4-FFF2-40B4-BE49-F238E27FC236}">
                  <a16:creationId xmlns:a16="http://schemas.microsoft.com/office/drawing/2014/main" id="{2480B494-5843-924D-88E3-43AB7B2CE05A}"/>
                </a:ext>
              </a:extLst>
            </p:cNvPr>
            <p:cNvSpPr/>
            <p:nvPr/>
          </p:nvSpPr>
          <p:spPr>
            <a:xfrm>
              <a:off x="3741135" y="7407504"/>
              <a:ext cx="1241400" cy="1248300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300;p29">
              <a:extLst>
                <a:ext uri="{FF2B5EF4-FFF2-40B4-BE49-F238E27FC236}">
                  <a16:creationId xmlns:a16="http://schemas.microsoft.com/office/drawing/2014/main" id="{3AC4CE54-767B-B04A-9CE4-B067073EAB63}"/>
                </a:ext>
              </a:extLst>
            </p:cNvPr>
            <p:cNvSpPr txBox="1"/>
            <p:nvPr/>
          </p:nvSpPr>
          <p:spPr>
            <a:xfrm>
              <a:off x="3787870" y="7842007"/>
              <a:ext cx="1251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Front cover</a:t>
              </a:r>
              <a:endParaRPr/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8588415" y="494239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8001000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1447875" y="2108628"/>
            <a:ext cx="4816159" cy="45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Último día para inscribirse para votar o para actualizar su dirección.</a:t>
            </a:r>
            <a:endParaRPr sz="200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447800" y="2804638"/>
            <a:ext cx="4951500" cy="10158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Inscríbase</a:t>
            </a:r>
            <a:r>
              <a:rPr lang="en-US" sz="2000" i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o </a:t>
            </a:r>
            <a:r>
              <a:rPr lang="en-US" sz="2000" i="1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actualice</a:t>
            </a:r>
            <a:r>
              <a:rPr lang="en-US" sz="2000" i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su</a:t>
            </a:r>
            <a:r>
              <a:rPr lang="en-US" sz="2000" i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información</a:t>
            </a:r>
            <a:r>
              <a:rPr lang="en-US" sz="2000" i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en</a:t>
            </a:r>
            <a:r>
              <a:rPr lang="en-US" sz="2000" i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000" b="1" i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vote.pa.gov/Register</a:t>
            </a:r>
            <a:endParaRPr sz="2000" b="1" i="1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1449599" y="3838132"/>
            <a:ext cx="5108788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Último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día para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solicitar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la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papeleta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de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voto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por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correo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o de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voto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en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ausencia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</a:t>
            </a:r>
            <a:endParaRPr lang="en-US" sz="1200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1456362" y="4477786"/>
            <a:ext cx="5181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La junta electoral de su condado debe recibir su solicitud antes de las </a:t>
            </a:r>
            <a:r>
              <a:rPr lang="en-US" sz="2000" i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5 p.m. </a:t>
            </a:r>
            <a:r>
              <a:rPr lang="en-US" sz="2000" i="1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Solicite</a:t>
            </a:r>
            <a:r>
              <a:rPr lang="en-US" sz="2000" i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su</a:t>
            </a:r>
            <a:r>
              <a:rPr lang="en-US" sz="2000" i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papeleta</a:t>
            </a:r>
            <a:r>
              <a:rPr lang="en-US" sz="2000" i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en</a:t>
            </a:r>
            <a:r>
              <a:rPr lang="en-US" sz="2000" b="1" i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vote.pa.gov/</a:t>
            </a:r>
            <a:r>
              <a:rPr lang="en-US" sz="2000" b="1" i="1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ApplyMailBallot</a:t>
            </a:r>
            <a:endParaRPr lang="en-US" sz="2000" b="1" i="1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1453799" y="6273645"/>
            <a:ext cx="5181600" cy="34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Los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centros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de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votación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abren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de 7 a.m. - 8 p.m.</a:t>
            </a:r>
            <a:endParaRPr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1447874" y="7943055"/>
            <a:ext cx="541012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US" sz="1950" dirty="0">
                <a:latin typeface="Calibri" panose="020F0502020204030204" pitchFamily="34" charset="0"/>
                <a:cs typeface="Calibri" panose="020F0502020204030204" pitchFamily="34" charset="0"/>
              </a:rPr>
              <a:t>Infórmese en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vote.pa.gov </a:t>
            </a:r>
            <a:r>
              <a:rPr lang="es-US" sz="1950" dirty="0">
                <a:latin typeface="Calibri" panose="020F0502020204030204" pitchFamily="34" charset="0"/>
                <a:cs typeface="Calibri" panose="020F0502020204030204" pitchFamily="34" charset="0"/>
              </a:rPr>
              <a:t>o en la </a:t>
            </a:r>
            <a:r>
              <a:rPr lang="es-US" sz="1950" b="1" dirty="0">
                <a:latin typeface="Calibri" panose="020F0502020204030204" pitchFamily="34" charset="0"/>
                <a:cs typeface="Calibri" panose="020F0502020204030204" pitchFamily="34" charset="0"/>
              </a:rPr>
              <a:t>junta</a:t>
            </a:r>
            <a:r>
              <a:rPr lang="es-US" sz="19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1950" b="1" dirty="0">
                <a:latin typeface="Calibri" panose="020F0502020204030204" pitchFamily="34" charset="0"/>
                <a:cs typeface="Calibri" panose="020F0502020204030204" pitchFamily="34" charset="0"/>
              </a:rPr>
              <a:t>electoral de su condado </a:t>
            </a:r>
            <a:r>
              <a:rPr lang="es-US" sz="19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 </a:t>
            </a:r>
            <a:r>
              <a:rPr lang="es-US" sz="195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llame al</a:t>
            </a:r>
            <a:r>
              <a:rPr lang="es-US" sz="19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s-AR" sz="195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1-877-868-3772.</a:t>
            </a:r>
            <a:endParaRPr sz="1950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1447875" y="1752600"/>
            <a:ext cx="43434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El 18 de </a:t>
            </a:r>
            <a:r>
              <a:rPr lang="en-US" sz="2400" b="1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octubre</a:t>
            </a:r>
            <a:endParaRPr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1449600" y="3479217"/>
            <a:ext cx="4343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El 26 de </a:t>
            </a:r>
            <a:r>
              <a:rPr lang="en-US" sz="2400" b="1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octubre</a:t>
            </a:r>
            <a:endParaRPr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1453812" y="5621518"/>
            <a:ext cx="45885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El 2 de </a:t>
            </a:r>
            <a:r>
              <a:rPr lang="en-US" sz="2400" b="1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noviembre</a:t>
            </a: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es el </a:t>
            </a:r>
            <a:r>
              <a:rPr lang="es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día de las elecciones</a:t>
            </a:r>
            <a:endParaRPr sz="2400" b="1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1458912" y="6669273"/>
            <a:ext cx="5181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L.as papeletas de voto por correo y voto en ausencia deben recibirse en la junta electoral de su condado antes de las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8 p.m.</a:t>
            </a:r>
            <a:endParaRPr sz="2000" i="1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498088" y="698101"/>
            <a:ext cx="582651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Fechas importantes</a:t>
            </a:r>
            <a:endParaRPr sz="3400" b="1" i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2C439E-1585-1740-90B6-0D774B2F1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798245"/>
            <a:ext cx="685800" cy="68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A3F435-455B-4794-A03C-6BAE90978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563123"/>
            <a:ext cx="68580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8A761D-9FE5-43A1-919E-9B6D09008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691268"/>
            <a:ext cx="685800" cy="685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/>
        </p:nvSpPr>
        <p:spPr>
          <a:xfrm>
            <a:off x="2205725" y="8007604"/>
            <a:ext cx="4572000" cy="16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Localice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centro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votación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vote.pa.gov/Polls</a:t>
            </a:r>
            <a:endParaRPr sz="2000" b="1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7200" marR="0" lvl="0" indent="0" algn="l" rtl="0">
              <a:spcBef>
                <a:spcPts val="5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471450" y="6530220"/>
            <a:ext cx="591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Vote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centro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votación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el día de las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elecciones</a:t>
            </a:r>
            <a:endParaRPr sz="2400" b="1" i="0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2178876" y="7318456"/>
            <a:ext cx="4800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Votar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el día de las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elecciones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0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el 2 de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noviembre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de 7 a.m. – 8 p.m.</a:t>
            </a:r>
            <a:endParaRPr sz="2000" b="1" i="0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471450" y="4085941"/>
            <a:ext cx="607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Puede votar por correo y no necesita ninguna justificación </a:t>
            </a:r>
          </a:p>
          <a:p>
            <a:br>
              <a:rPr lang="en-US" sz="2400"/>
            </a:br>
            <a:endParaRPr sz="2400" b="1" i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2197375" y="4879019"/>
            <a:ext cx="4007700" cy="1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Todos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los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votantes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inscritos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cumplen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los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requisitos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votar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correo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Solicite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papeleta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vote.pa.gov/</a:t>
            </a: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ApplyMailBallot</a:t>
            </a:r>
            <a:endParaRPr sz="2000" b="1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533400" y="719850"/>
            <a:ext cx="514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Formas de votar</a:t>
            </a:r>
            <a:endParaRPr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471450" y="1839176"/>
            <a:ext cx="591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El primer paso es </a:t>
            </a:r>
            <a:r>
              <a:rPr lang="en-US" sz="2400" b="1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inscibirse</a:t>
            </a: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para </a:t>
            </a:r>
            <a:r>
              <a:rPr lang="en-US" sz="2400" b="1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votar</a:t>
            </a:r>
            <a:endParaRPr sz="1600" b="1" i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2164650" y="2350775"/>
            <a:ext cx="4040400" cy="19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Inscríbase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en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vote.pa.gov/Register</a:t>
            </a:r>
            <a:b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</a:b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lvl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inscribió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asegúrese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que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información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esté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actualizada</a:t>
            </a:r>
            <a:endParaRPr sz="2000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BF7B47-9F9D-4A45-9EE0-0B23CFD61B4A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6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362200"/>
            <a:ext cx="969264" cy="969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494DC4-B4EA-C148-85E0-6DA9E40EC946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lum contrast="35000"/>
          </a:blip>
          <a:stretch>
            <a:fillRect/>
          </a:stretch>
        </p:blipFill>
        <p:spPr>
          <a:xfrm>
            <a:off x="838200" y="4902199"/>
            <a:ext cx="969264" cy="96926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7CA644-278F-DE46-9E1B-92E92D01B613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7391400"/>
            <a:ext cx="969264" cy="969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/>
        </p:nvSpPr>
        <p:spPr>
          <a:xfrm>
            <a:off x="533400" y="749469"/>
            <a:ext cx="514071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400" b="1">
                <a:latin typeface="Calibri" panose="020F0502020204030204" pitchFamily="34" charset="0"/>
                <a:cs typeface="Calibri" panose="020F0502020204030204" pitchFamily="34" charset="0"/>
              </a:rPr>
              <a:t>Votación por correo</a:t>
            </a:r>
            <a:endParaRPr sz="3400" b="1" i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1417320" y="3158489"/>
            <a:ext cx="5135880" cy="523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>
              <a:spcAft>
                <a:spcPts val="600"/>
              </a:spcAft>
              <a:buClr>
                <a:schemeClr val="dk1"/>
              </a:buClr>
              <a:buSzPct val="100000"/>
              <a:buFont typeface="Montserrat"/>
              <a:buAutoNum type="arabicPeriod"/>
            </a:pPr>
            <a:r>
              <a:rPr lang="es-US" sz="1650" dirty="0">
                <a:latin typeface="Calibri" panose="020F0502020204030204" pitchFamily="34" charset="0"/>
                <a:cs typeface="Calibri" panose="020F0502020204030204" pitchFamily="34" charset="0"/>
              </a:rPr>
              <a:t>Solicite la papeleta de voto por correo antes </a:t>
            </a:r>
            <a:r>
              <a:rPr lang="es-US" sz="1650" b="1" dirty="0">
                <a:latin typeface="Calibri" panose="020F0502020204030204" pitchFamily="34" charset="0"/>
                <a:cs typeface="Calibri" panose="020F0502020204030204" pitchFamily="34" charset="0"/>
              </a:rPr>
              <a:t>de las 5 p.m. el 26 de octubre</a:t>
            </a:r>
            <a:r>
              <a:rPr lang="es-US" sz="165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lvl="0" indent="-355600">
              <a:buClr>
                <a:schemeClr val="dk1"/>
              </a:buClr>
              <a:buSzPct val="100000"/>
              <a:buFont typeface="Montserrat"/>
              <a:buAutoNum type="arabicPeriod"/>
            </a:pPr>
            <a:r>
              <a:rPr lang="en-US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Cuando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US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llegue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papeleta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correo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haga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 sus </a:t>
            </a:r>
            <a:r>
              <a:rPr lang="en-US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selecciones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desea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votar</a:t>
            </a:r>
            <a:endParaRPr sz="1650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7200" lvl="0" indent="-355600">
              <a:spcBef>
                <a:spcPts val="1000"/>
              </a:spcBef>
              <a:buClr>
                <a:schemeClr val="dk1"/>
              </a:buClr>
              <a:buSzPct val="100000"/>
              <a:buFont typeface="Montserrat"/>
              <a:buAutoNum type="arabicPeriod"/>
            </a:pPr>
            <a:r>
              <a:rPr lang="es-US" sz="1650" dirty="0">
                <a:latin typeface="Calibri" panose="020F0502020204030204" pitchFamily="34" charset="0"/>
                <a:cs typeface="Calibri" panose="020F0502020204030204" pitchFamily="34" charset="0"/>
              </a:rPr>
              <a:t>Meta su papeleta en el sobre de </a:t>
            </a:r>
            <a:r>
              <a:rPr lang="es-US" sz="1650" b="1" dirty="0">
                <a:latin typeface="Calibri" panose="020F0502020204030204" pitchFamily="34" charset="0"/>
                <a:cs typeface="Calibri" panose="020F0502020204030204" pitchFamily="34" charset="0"/>
              </a:rPr>
              <a:t>confidencialidad</a:t>
            </a:r>
            <a:r>
              <a:rPr lang="es-US" sz="1650" dirty="0">
                <a:latin typeface="Calibri" panose="020F0502020204030204" pitchFamily="34" charset="0"/>
                <a:cs typeface="Calibri" panose="020F0502020204030204" pitchFamily="34" charset="0"/>
              </a:rPr>
              <a:t> interior que dice “papeleta electoral oficial” (o “</a:t>
            </a:r>
            <a:r>
              <a:rPr lang="es-US" sz="1650" b="1" dirty="0" err="1"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  <a:r>
              <a:rPr lang="es-US" sz="165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1650" b="1" dirty="0" err="1">
                <a:latin typeface="Calibri" panose="020F0502020204030204" pitchFamily="34" charset="0"/>
                <a:cs typeface="Calibri" panose="020F0502020204030204" pitchFamily="34" charset="0"/>
              </a:rPr>
              <a:t>election</a:t>
            </a:r>
            <a:r>
              <a:rPr lang="es-US" sz="165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1650" b="1" dirty="0" err="1">
                <a:latin typeface="Calibri" panose="020F0502020204030204" pitchFamily="34" charset="0"/>
                <a:cs typeface="Calibri" panose="020F0502020204030204" pitchFamily="34" charset="0"/>
              </a:rPr>
              <a:t>ballot</a:t>
            </a:r>
            <a:r>
              <a:rPr lang="es-US" sz="1650" dirty="0">
                <a:latin typeface="Calibri" panose="020F0502020204030204" pitchFamily="34" charset="0"/>
                <a:cs typeface="Calibri" panose="020F0502020204030204" pitchFamily="34" charset="0"/>
              </a:rPr>
              <a:t>” en inglés) y séllelo. No ponga ninguna marca, texto, o símbolo en el sobre de confidencialidad. </a:t>
            </a:r>
          </a:p>
          <a:p>
            <a:pPr marL="457200" lvl="0" indent="-355600">
              <a:spcBef>
                <a:spcPts val="1000"/>
              </a:spcBef>
              <a:buClr>
                <a:schemeClr val="dk1"/>
              </a:buClr>
              <a:buSzPct val="100000"/>
              <a:buFont typeface="Montserrat"/>
              <a:buAutoNum type="arabicPeriod"/>
            </a:pPr>
            <a:r>
              <a:rPr lang="es-US" sz="1650" dirty="0">
                <a:latin typeface="Calibri" panose="020F0502020204030204" pitchFamily="34" charset="0"/>
                <a:cs typeface="Calibri" panose="020F0502020204030204" pitchFamily="34" charset="0"/>
              </a:rPr>
              <a:t>Meta el sobre de confidencialidad dentro del sobre de devolución con la dirección ya impresa y séllelo.</a:t>
            </a:r>
          </a:p>
          <a:p>
            <a:pPr marL="457200" lvl="0" indent="-355600">
              <a:spcBef>
                <a:spcPts val="1000"/>
              </a:spcBef>
              <a:buClrTx/>
              <a:buSzPct val="100000"/>
              <a:buFont typeface="+mj-lt"/>
              <a:buAutoNum type="arabicPeriod"/>
            </a:pPr>
            <a:r>
              <a:rPr lang="es-US" sz="1650" b="1" dirty="0">
                <a:latin typeface="Calibri" panose="020F0502020204030204" pitchFamily="34" charset="0"/>
                <a:cs typeface="Calibri" panose="020F0502020204030204" pitchFamily="34" charset="0"/>
              </a:rPr>
              <a:t>Firme</a:t>
            </a:r>
            <a:r>
              <a:rPr lang="es-US" sz="1650" dirty="0">
                <a:latin typeface="Calibri" panose="020F0502020204030204" pitchFamily="34" charset="0"/>
                <a:cs typeface="Calibri" panose="020F0502020204030204" pitchFamily="34" charset="0"/>
              </a:rPr>
              <a:t> y escriba la </a:t>
            </a:r>
            <a:r>
              <a:rPr lang="es-US" sz="1650" b="1" dirty="0">
                <a:latin typeface="Calibri" panose="020F0502020204030204" pitchFamily="34" charset="0"/>
                <a:cs typeface="Calibri" panose="020F0502020204030204" pitchFamily="34" charset="0"/>
              </a:rPr>
              <a:t>fecha de hoy</a:t>
            </a:r>
            <a:r>
              <a:rPr lang="es-US" sz="1650" dirty="0">
                <a:latin typeface="Calibri" panose="020F0502020204030204" pitchFamily="34" charset="0"/>
                <a:cs typeface="Calibri" panose="020F0502020204030204" pitchFamily="34" charset="0"/>
              </a:rPr>
              <a:t> en el sobre de devolución, en la sección de </a:t>
            </a:r>
            <a:r>
              <a:rPr lang="es-US" sz="1650" b="1" dirty="0">
                <a:latin typeface="Calibri" panose="020F0502020204030204" pitchFamily="34" charset="0"/>
                <a:cs typeface="Calibri" panose="020F0502020204030204" pitchFamily="34" charset="0"/>
              </a:rPr>
              <a:t>la declaración del votante</a:t>
            </a:r>
            <a:r>
              <a:rPr lang="es-US" sz="1650" dirty="0">
                <a:latin typeface="Calibri" panose="020F0502020204030204" pitchFamily="34" charset="0"/>
                <a:cs typeface="Calibri" panose="020F0502020204030204" pitchFamily="34" charset="0"/>
              </a:rPr>
              <a:t>. Si no </a:t>
            </a:r>
            <a:r>
              <a:rPr lang="es-US" sz="1650" b="1" dirty="0">
                <a:latin typeface="Calibri" panose="020F0502020204030204" pitchFamily="34" charset="0"/>
                <a:cs typeface="Calibri" panose="020F0502020204030204" pitchFamily="34" charset="0"/>
              </a:rPr>
              <a:t>firma y pone la fecha</a:t>
            </a:r>
            <a:r>
              <a:rPr lang="es-US" sz="1650" dirty="0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s-US" sz="1650" b="1" dirty="0">
                <a:latin typeface="Calibri" panose="020F0502020204030204" pitchFamily="34" charset="0"/>
                <a:cs typeface="Calibri" panose="020F0502020204030204" pitchFamily="34" charset="0"/>
              </a:rPr>
              <a:t>la declaración del votante</a:t>
            </a:r>
            <a:r>
              <a:rPr lang="es-US" sz="1650" dirty="0">
                <a:latin typeface="Calibri" panose="020F0502020204030204" pitchFamily="34" charset="0"/>
                <a:cs typeface="Calibri" panose="020F0502020204030204" pitchFamily="34" charset="0"/>
              </a:rPr>
              <a:t>, su papeleta no se contará. </a:t>
            </a:r>
          </a:p>
          <a:p>
            <a:pPr marL="457200" lvl="0" indent="-355600">
              <a:spcBef>
                <a:spcPts val="1000"/>
              </a:spcBef>
              <a:buClr>
                <a:schemeClr val="dk1"/>
              </a:buClr>
              <a:buSzPct val="100000"/>
              <a:buFont typeface="Montserrat"/>
              <a:buAutoNum type="arabicPeriod"/>
            </a:pPr>
            <a:r>
              <a:rPr lang="en-US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Devuelva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papeleta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voto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correo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contiene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voto</a:t>
            </a:r>
            <a:endParaRPr lang="en-US" sz="1650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457200" y="1581150"/>
            <a:ext cx="6015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Todos los votantes inscritos cumplen los requisitos para votar por correo. No necesita ninguna justificación.</a:t>
            </a:r>
            <a:endParaRPr sz="2400" b="1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457200" y="2750820"/>
            <a:ext cx="5715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Cómo votar por correo</a:t>
            </a:r>
            <a:endParaRPr sz="2400" b="1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335280" y="7863570"/>
            <a:ext cx="6700800" cy="108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dk1"/>
              </a:solidFill>
              <a:highlight>
                <a:srgbClr val="FFFF00"/>
              </a:highlight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lvl="0"/>
            <a:r>
              <a:rPr lang="es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Devuelva su papeleta lo antes posible para que se reciba antes de las 8 p.m. del 2 de noviembre.</a:t>
            </a:r>
            <a:endParaRPr sz="2000" b="1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F9E2A932-C456-E143-B498-1C11CD3E644B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280" y="3158490"/>
            <a:ext cx="1295400" cy="1295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/>
        </p:nvSpPr>
        <p:spPr>
          <a:xfrm>
            <a:off x="533400" y="749469"/>
            <a:ext cx="514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400" b="1">
                <a:latin typeface="Calibri" panose="020F0502020204030204" pitchFamily="34" charset="0"/>
                <a:cs typeface="Calibri" panose="020F0502020204030204" pitchFamily="34" charset="0"/>
              </a:rPr>
              <a:t>Votación por correo</a:t>
            </a:r>
            <a:endParaRPr sz="3400" b="1" i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1683600" y="2511306"/>
            <a:ext cx="4902900" cy="282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800"/>
              </a:spcBef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Por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correo</a:t>
            </a:r>
            <a:endParaRPr lang="en-US" sz="2400" b="1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>
              <a:spcBef>
                <a:spcPts val="800"/>
              </a:spcBef>
            </a:pPr>
            <a:r>
              <a:rPr lang="es-US" sz="2200" dirty="0">
                <a:latin typeface="Calibri" panose="020F0502020204030204" pitchFamily="34" charset="0"/>
                <a:cs typeface="Calibri" panose="020F0502020204030204" pitchFamily="34" charset="0"/>
              </a:rPr>
              <a:t>Deposita su papeleta en cualquier oficina de correo o buzón postal oficial de los EE.UU. La papeleta debe recibirse por la junta electoral de su condado antes de las 8 p.m. el día de las elecciones (</a:t>
            </a:r>
            <a:r>
              <a:rPr lang="es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el 2 de noviembre</a:t>
            </a:r>
            <a:r>
              <a:rPr lang="es-US" sz="2200" dirty="0">
                <a:latin typeface="Calibri" panose="020F0502020204030204" pitchFamily="34" charset="0"/>
                <a:cs typeface="Calibri" panose="020F0502020204030204" pitchFamily="34" charset="0"/>
              </a:rPr>
              <a:t>). El matasellos postal no se tendrá en cuenta. </a:t>
            </a:r>
            <a:endParaRPr lang="en-US" sz="2200" b="1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535788" y="1648960"/>
            <a:ext cx="5715000" cy="1073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¿Cómo devuelvo mi papeleta?</a:t>
            </a:r>
          </a:p>
          <a:p>
            <a:pPr lvl="0"/>
            <a:endParaRPr lang="en-US" sz="1000" b="1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lvl="0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Usted tiene dos opciones:</a:t>
            </a:r>
            <a:endParaRPr sz="2400" b="1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1688820" y="5867400"/>
            <a:ext cx="4897680" cy="279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los sitios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designados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s-US" sz="2200" dirty="0">
                <a:latin typeface="Calibri" panose="020F0502020204030204" pitchFamily="34" charset="0"/>
                <a:cs typeface="Calibri" panose="020F0502020204030204" pitchFamily="34" charset="0"/>
              </a:rPr>
              <a:t>Entregue su papeleta personalmente antes de las 8 p.m. el día de las elecciones (</a:t>
            </a:r>
            <a:r>
              <a:rPr lang="es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el 2 de noviembre</a:t>
            </a:r>
            <a:r>
              <a:rPr lang="es-US" sz="2200" dirty="0">
                <a:latin typeface="Calibri" panose="020F0502020204030204" pitchFamily="34" charset="0"/>
                <a:cs typeface="Calibri" panose="020F0502020204030204" pitchFamily="34" charset="0"/>
              </a:rPr>
              <a:t>) a la junta electoral de su condado u otro sitio designado por la junta. Verifique los lugares y horarios en el sitio web del condado. 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FBF715EB-0608-2D49-82EB-A60C3D294569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brightnessContrast bright="63000" contrast="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2706012"/>
            <a:ext cx="1097280" cy="109728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445792-BB19-7742-951A-47FBBF040D97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7000" contras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080" y="6040244"/>
            <a:ext cx="1023400" cy="969264"/>
          </a:xfrm>
          <a:prstGeom prst="rect">
            <a:avLst/>
          </a:prstGeom>
        </p:spPr>
      </p:pic>
      <p:sp>
        <p:nvSpPr>
          <p:cNvPr id="10" name="Google Shape;112;p17">
            <a:extLst>
              <a:ext uri="{FF2B5EF4-FFF2-40B4-BE49-F238E27FC236}">
                <a16:creationId xmlns:a16="http://schemas.microsoft.com/office/drawing/2014/main" id="{04824FDD-F6D2-D940-B1F2-89B2403C897B}"/>
              </a:ext>
            </a:extLst>
          </p:cNvPr>
          <p:cNvSpPr txBox="1"/>
          <p:nvPr/>
        </p:nvSpPr>
        <p:spPr>
          <a:xfrm>
            <a:off x="1683600" y="5500642"/>
            <a:ext cx="685800" cy="53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O</a:t>
            </a:r>
            <a:endParaRPr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/>
        </p:nvSpPr>
        <p:spPr>
          <a:xfrm>
            <a:off x="533400" y="749469"/>
            <a:ext cx="514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400" b="1">
                <a:latin typeface="Calibri" panose="020F0502020204030204" pitchFamily="34" charset="0"/>
                <a:cs typeface="Calibri" panose="020F0502020204030204" pitchFamily="34" charset="0"/>
              </a:rPr>
              <a:t>Votación por correo</a:t>
            </a:r>
            <a:endParaRPr lang="en-US" sz="3400" b="1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535788" y="1848669"/>
            <a:ext cx="571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¿Qué sucede si pierdo mi papeleta de voto por correo?</a:t>
            </a:r>
            <a:endParaRPr sz="2400" b="1" i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534875" y="4409675"/>
            <a:ext cx="571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¿Cómo doy seguimiento a mi papeleta?</a:t>
            </a:r>
            <a:endParaRPr sz="2400" b="1" i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614625" y="2714586"/>
            <a:ext cx="46386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Puede solicitar una papeleta de reemplazo o votar en su centro de votación el día de las elecciones utilizando una papeleta provisional</a:t>
            </a:r>
            <a:endParaRPr sz="200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1612500" y="4958600"/>
            <a:ext cx="4638600" cy="14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Puede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estado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papeleta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correo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vote.pa.gov/</a:t>
            </a: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MailBallotStatus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sz="2000" dirty="0"/>
            </a:b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533950" y="6665148"/>
            <a:ext cx="571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¿Qué pasa con mi papeleta?</a:t>
            </a:r>
            <a:endParaRPr sz="2400" b="1" i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1611575" y="7214073"/>
            <a:ext cx="4638600" cy="14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Vaya a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vote.pa.gov/</a:t>
            </a: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MailBallot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para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un video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lo que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sucede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papeleta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después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devolverla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9A638A-2EF9-544C-B4DD-FB8A7DB49BC1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lum contrast="3000"/>
          </a:blip>
          <a:stretch>
            <a:fillRect/>
          </a:stretch>
        </p:blipFill>
        <p:spPr>
          <a:xfrm>
            <a:off x="533400" y="2804436"/>
            <a:ext cx="969264" cy="969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DE497C-6EA2-B042-A81E-20F5DA2BFF4B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533400" y="4956525"/>
            <a:ext cx="969264" cy="969264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577771-569F-A344-822E-9FD6752F8E4F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7162048"/>
            <a:ext cx="969264" cy="969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/>
        </p:nvSpPr>
        <p:spPr>
          <a:xfrm>
            <a:off x="464126" y="718556"/>
            <a:ext cx="5705025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Votar</a:t>
            </a: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centro</a:t>
            </a: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votación</a:t>
            </a:r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sz="3600" dirty="0"/>
            </a:br>
            <a:endParaRPr sz="3400" b="1" i="0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1540524" y="2265450"/>
            <a:ext cx="51408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Aft>
                <a:spcPts val="1000"/>
              </a:spcAf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Los centros de votación están abiertos de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7 a.m. a 8 p.m.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Es posible que su centro de votación haya cambiado. Encuentre el suyo en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vote.pa.gov/Polls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 </a:t>
            </a:r>
            <a:r>
              <a:rPr lang="es-US" sz="2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llame al</a:t>
            </a:r>
            <a:r>
              <a:rPr lang="es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s-AR" sz="2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1-877-868-3772.</a:t>
            </a:r>
            <a:endParaRPr lang="es-ES" sz="2000" b="1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464124" y="1787850"/>
            <a:ext cx="5839139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El día de las elecciones es el 18 de mayo</a:t>
            </a:r>
            <a:endParaRPr sz="2400" b="1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1540525" y="4100706"/>
            <a:ext cx="5140800" cy="120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Escuche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 los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trabajadores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electorales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Están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allí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ayudarle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Siga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las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pautas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recomendadas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Encuentre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más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información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vote.pa.gov/</a:t>
            </a: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AtThePolls</a:t>
            </a:r>
            <a:endParaRPr sz="2000" b="1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416088" y="3601736"/>
            <a:ext cx="5814024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Manténgase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seguro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centro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votación</a:t>
            </a:r>
            <a:endParaRPr sz="2400" b="1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3" name="Google Shape;146;p19">
            <a:extLst>
              <a:ext uri="{FF2B5EF4-FFF2-40B4-BE49-F238E27FC236}">
                <a16:creationId xmlns:a16="http://schemas.microsoft.com/office/drawing/2014/main" id="{462BB199-094A-4416-9365-A352DFDB6C00}"/>
              </a:ext>
            </a:extLst>
          </p:cNvPr>
          <p:cNvSpPr txBox="1"/>
          <p:nvPr/>
        </p:nvSpPr>
        <p:spPr>
          <a:xfrm>
            <a:off x="1540525" y="5925510"/>
            <a:ext cx="5140800" cy="207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US" sz="1950" dirty="0">
                <a:latin typeface="Calibri" panose="020F0502020204030204" pitchFamily="34" charset="0"/>
                <a:cs typeface="Calibri" panose="020F0502020204030204" pitchFamily="34" charset="0"/>
              </a:rPr>
              <a:t>Si no puede devolver su papeleta de voto por correo o voto en ausencia antes de la fecha y hora límite, solo podrá votar con una papeleta provisional en su centro de votación el día de las elecciones, a menos que entregue su papeleta de voto por correo o voto en ausencia con el sobre de devolución que contiene la declaración del votante al juez de elecciones para que los anule para así votar con papeleta normal.</a:t>
            </a:r>
            <a:endParaRPr sz="1950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4" name="Google Shape;147;p19">
            <a:extLst>
              <a:ext uri="{FF2B5EF4-FFF2-40B4-BE49-F238E27FC236}">
                <a16:creationId xmlns:a16="http://schemas.microsoft.com/office/drawing/2014/main" id="{11D05937-C44E-4B90-B1C8-78DEC80E058F}"/>
              </a:ext>
            </a:extLst>
          </p:cNvPr>
          <p:cNvSpPr txBox="1"/>
          <p:nvPr/>
        </p:nvSpPr>
        <p:spPr>
          <a:xfrm>
            <a:off x="416088" y="5460566"/>
            <a:ext cx="5715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Entregue su papeleta</a:t>
            </a:r>
            <a:endParaRPr sz="2400" b="1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A83A50-1A6D-844D-94A9-E9E3EBF28C2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000" contras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2286000"/>
            <a:ext cx="969264" cy="969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21D2A5-28C5-894E-9C5B-89B9F6E52C8F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lum contrast="40000"/>
          </a:blip>
          <a:stretch>
            <a:fillRect/>
          </a:stretch>
        </p:blipFill>
        <p:spPr>
          <a:xfrm>
            <a:off x="457200" y="4171818"/>
            <a:ext cx="969264" cy="969264"/>
          </a:xfrm>
          <a:prstGeom prst="rect">
            <a:avLst/>
          </a:prstGeom>
        </p:spPr>
      </p:pic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1DF44406-9066-FC47-A79D-6130DA8AF579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6024284"/>
            <a:ext cx="969264" cy="969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/>
        </p:nvSpPr>
        <p:spPr>
          <a:xfrm>
            <a:off x="464127" y="718556"/>
            <a:ext cx="514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400" b="1">
                <a:latin typeface="Calibri" panose="020F0502020204030204" pitchFamily="34" charset="0"/>
                <a:cs typeface="Calibri" panose="020F0502020204030204" pitchFamily="34" charset="0"/>
              </a:rPr>
              <a:t>Haga un plan para votar</a:t>
            </a:r>
            <a:endParaRPr sz="3400" b="1" i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1632650" y="1686720"/>
            <a:ext cx="4878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Prepárese para las elecciones</a:t>
            </a:r>
            <a:endParaRPr sz="2400" b="1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444238" y="3960350"/>
            <a:ext cx="62172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444250" y="2965383"/>
            <a:ext cx="6217200" cy="19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Cómo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va a votar?    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[   ]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Por correo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   [   ]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Personalmente</a:t>
            </a:r>
            <a:endParaRPr sz="200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lvl="0">
              <a:spcBef>
                <a:spcPts val="1000"/>
              </a:spcBef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Lista de verificación para votar por correo</a:t>
            </a:r>
          </a:p>
          <a:p>
            <a:pPr lvl="0">
              <a:spcBef>
                <a:spcPts val="1000"/>
              </a:spcBef>
            </a:pP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   [   ]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Solicité mi papeleta</a:t>
            </a:r>
            <a:b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</a:b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   [   ]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Recibí mi papeleta</a:t>
            </a:r>
            <a:endParaRPr sz="200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lvl="0"/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   [   ]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Devolví la papeleta con mi voto</a:t>
            </a:r>
            <a:endParaRPr sz="200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444250" y="6136739"/>
            <a:ext cx="5715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Cuándo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va a votar?</a:t>
            </a:r>
            <a:endParaRPr sz="200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444250" y="6497039"/>
            <a:ext cx="6217200" cy="10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Fecha y hora (a media mañana y a primera hora de la tarde suelen ser las horas menos concurridas en los centros de votación)</a:t>
            </a:r>
            <a:endParaRPr sz="200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444250" y="7458947"/>
            <a:ext cx="5715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¿Qué más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necesita planear?</a:t>
            </a:r>
            <a:endParaRPr sz="200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444250" y="7816346"/>
            <a:ext cx="62172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Aft>
                <a:spcPts val="1000"/>
              </a:spcAft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Cuidado de niños, trabajo, transporte, intérprete (si el inglés no es su primer idioma, puede llevar a alguien al centro de votación para que le sirva de intérprete y le ayude a votar)</a:t>
            </a:r>
            <a:endParaRPr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300525" y="5738975"/>
            <a:ext cx="6217200" cy="41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444250" y="4927764"/>
            <a:ext cx="6073500" cy="1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Dónde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va a votar?</a:t>
            </a:r>
            <a:b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Dirección de su centro de votación o del sitio designado para la recolección de papeletas</a:t>
            </a:r>
            <a:endParaRPr sz="200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1612775" y="2121695"/>
            <a:ext cx="47748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El hacer un plan le es útil a muchas personas.</a:t>
            </a:r>
            <a:endParaRPr sz="200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" y="1766170"/>
            <a:ext cx="987050" cy="9798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20"/>
          <p:cNvCxnSpPr/>
          <p:nvPr/>
        </p:nvCxnSpPr>
        <p:spPr>
          <a:xfrm flipH="1">
            <a:off x="523900" y="6025258"/>
            <a:ext cx="5914200" cy="2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20"/>
          <p:cNvCxnSpPr/>
          <p:nvPr/>
        </p:nvCxnSpPr>
        <p:spPr>
          <a:xfrm flipH="1">
            <a:off x="523900" y="7375381"/>
            <a:ext cx="5914200" cy="2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" name="Google Shape;169;p20"/>
          <p:cNvCxnSpPr/>
          <p:nvPr/>
        </p:nvCxnSpPr>
        <p:spPr>
          <a:xfrm flipH="1">
            <a:off x="523913" y="8936675"/>
            <a:ext cx="5914200" cy="2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/>
        </p:nvSpPr>
        <p:spPr>
          <a:xfrm>
            <a:off x="381000" y="323100"/>
            <a:ext cx="2289176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Extra pages</a:t>
            </a:r>
            <a:endParaRPr sz="3400"/>
          </a:p>
        </p:txBody>
      </p:sp>
      <p:sp>
        <p:nvSpPr>
          <p:cNvPr id="175" name="Google Shape;175;p21"/>
          <p:cNvSpPr txBox="1"/>
          <p:nvPr/>
        </p:nvSpPr>
        <p:spPr>
          <a:xfrm>
            <a:off x="381000" y="1542300"/>
            <a:ext cx="2895600" cy="6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first 8 slides are the pages for the Pocket Guide.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Slides 5-8 are the inside 4 pages.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replace any of them with one of the extra pages that follow.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you have the 8 pages you want, make a copy of the file and delete the other pages so you have just 8 pages in your file.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74;p21">
            <a:extLst>
              <a:ext uri="{FF2B5EF4-FFF2-40B4-BE49-F238E27FC236}">
                <a16:creationId xmlns:a16="http://schemas.microsoft.com/office/drawing/2014/main" id="{393F66EF-8EE3-AC43-BC89-E694B1E27BF4}"/>
              </a:ext>
            </a:extLst>
          </p:cNvPr>
          <p:cNvSpPr txBox="1"/>
          <p:nvPr/>
        </p:nvSpPr>
        <p:spPr>
          <a:xfrm>
            <a:off x="3657600" y="323100"/>
            <a:ext cx="24384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Paginas adicionales</a:t>
            </a:r>
            <a:endParaRPr sz="3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75;p21">
            <a:extLst>
              <a:ext uri="{FF2B5EF4-FFF2-40B4-BE49-F238E27FC236}">
                <a16:creationId xmlns:a16="http://schemas.microsoft.com/office/drawing/2014/main" id="{5995745C-C30B-4E4A-8416-F5AEE6660F30}"/>
              </a:ext>
            </a:extLst>
          </p:cNvPr>
          <p:cNvSpPr txBox="1"/>
          <p:nvPr/>
        </p:nvSpPr>
        <p:spPr>
          <a:xfrm>
            <a:off x="3657600" y="1542300"/>
            <a:ext cx="3124200" cy="6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primeras 8 diapositivas son la página de la Guía de bolsillo.</a:t>
            </a:r>
          </a:p>
          <a:p>
            <a:pPr lvl="0"/>
            <a:endParaRPr lang="en-US" sz="2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diapositivas 5-8 son las 4 páginas interiores. Puede reemplazar cualquiera de ellas con una de las páginas adicionales a continuación.</a:t>
            </a:r>
          </a:p>
          <a:p>
            <a:pPr lvl="0"/>
            <a:endParaRPr lang="en-US" sz="2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Cuando tenga las 8 páginas que desea, haga una copia del archivo y elimine las otras páginas para tener solo 8 páginas en su archivo.</a:t>
            </a:r>
            <a:endParaRPr sz="240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14FDD-8E9D-9F42-A539-BDC982796745}"/>
              </a:ext>
            </a:extLst>
          </p:cNvPr>
          <p:cNvCxnSpPr/>
          <p:nvPr/>
        </p:nvCxnSpPr>
        <p:spPr>
          <a:xfrm>
            <a:off x="3429000" y="0"/>
            <a:ext cx="0" cy="91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cd2697-938a-4ddb-8b05-8bd26050bd19">A3QNE5HNKCP7-1242033862-269</_dlc_DocId>
    <_dlc_DocIdUrl xmlns="43cd2697-938a-4ddb-8b05-8bd26050bd19">
      <Url>https://www.vote.pa.gov/readytovote/_layouts/15/DocIdRedir.aspx?ID=A3QNE5HNKCP7-1242033862-269</Url>
      <Description>A3QNE5HNKCP7-1242033862-269</Description>
    </_dlc_DocIdUrl>
    <_dlc_DocIdPersistId xmlns="43cd2697-938a-4ddb-8b05-8bd26050bd19">false</_dlc_DocIdPersistId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8E525C9C9345429F0D1B174796432C" ma:contentTypeVersion="2" ma:contentTypeDescription="Create a new document." ma:contentTypeScope="" ma:versionID="a1194cffc20e9d7400c98c33b5a9919d">
  <xsd:schema xmlns:xsd="http://www.w3.org/2001/XMLSchema" xmlns:xs="http://www.w3.org/2001/XMLSchema" xmlns:p="http://schemas.microsoft.com/office/2006/metadata/properties" xmlns:ns1="http://schemas.microsoft.com/sharepoint/v3" xmlns:ns2="43cd2697-938a-4ddb-8b05-8bd26050bd19" targetNamespace="http://schemas.microsoft.com/office/2006/metadata/properties" ma:root="true" ma:fieldsID="364bbffc88165e2040a04bd519d1aaf0" ns1:_="" ns2:_="">
    <xsd:import namespace="http://schemas.microsoft.com/sharepoint/v3"/>
    <xsd:import namespace="43cd2697-938a-4ddb-8b05-8bd26050bd1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d2697-938a-4ddb-8b05-8bd26050bd19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F7DF12-1830-4DDB-870C-1A711792EDA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F0067E7-8B89-444A-B13E-AAC4A3919E03}"/>
</file>

<file path=customXml/itemProps3.xml><?xml version="1.0" encoding="utf-8"?>
<ds:datastoreItem xmlns:ds="http://schemas.openxmlformats.org/officeDocument/2006/customXml" ds:itemID="{E7A7B3E4-69D5-4E7E-AF51-50A49494192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E864283-2F9F-4407-BAFE-88E9CC914BE3}"/>
</file>

<file path=docProps/app.xml><?xml version="1.0" encoding="utf-8"?>
<Properties xmlns="http://schemas.openxmlformats.org/officeDocument/2006/extended-properties" xmlns:vt="http://schemas.openxmlformats.org/officeDocument/2006/docPropsVTypes">
  <TotalTime>4444</TotalTime>
  <Words>2148</Words>
  <Application>Microsoft Office PowerPoint</Application>
  <PresentationFormat>On-screen Show (4:3)</PresentationFormat>
  <Paragraphs>241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Montserrat</vt:lpstr>
      <vt:lpstr>Calibri</vt:lpstr>
      <vt:lpstr>72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Yabut, Danilo</dc:creator>
  <cp:lastModifiedBy>Lawson, Tiffany</cp:lastModifiedBy>
  <cp:revision>30</cp:revision>
  <dcterms:modified xsi:type="dcterms:W3CDTF">2021-10-29T22:10:35Z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0x010100A08E525C9C9345429F0D1B174796432C</vt:lpwstr>
  </property>
  <property fmtid="{D5CDD505-2E9C-101B-9397-08002B2CF9AE}" pid="3" name="Order">
    <vt:r8>20000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ArticulateGUID">
    <vt:lpwstr>2C6695E8-B971-4F44-98DE-2C3DF42A23A3</vt:lpwstr>
  </property>
  <property fmtid="{D5CDD505-2E9C-101B-9397-08002B2CF9AE}" pid="8" name="ArticulatePath">
    <vt:lpwstr>https://pagov-my.sharepoint.com/personal/tclawson_pa_gov/Documents/Documents/_Civic Engagement/Center for Civic Design/R2V Pocket Guide/2021 Primary Election/4-15-21-Pocket-Guide-Spanish_RB</vt:lpwstr>
  </property>
  <property fmtid="{D5CDD505-2E9C-101B-9397-08002B2CF9AE}" pid="9" name="_dlc_DocIdItemGuid">
    <vt:lpwstr>df3b714a-ca05-4ec6-8c65-2ee25fb30959</vt:lpwstr>
  </property>
  <property fmtid="{D5CDD505-2E9C-101B-9397-08002B2CF9AE}" pid="10" name="SharedWithUsers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